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3" r:id="rId2"/>
    <p:sldId id="257" r:id="rId3"/>
    <p:sldId id="266" r:id="rId4"/>
    <p:sldId id="264" r:id="rId5"/>
    <p:sldId id="265" r:id="rId6"/>
    <p:sldId id="267" r:id="rId7"/>
    <p:sldId id="274" r:id="rId8"/>
    <p:sldId id="270" r:id="rId9"/>
    <p:sldId id="275" r:id="rId10"/>
    <p:sldId id="271" r:id="rId11"/>
    <p:sldId id="278" r:id="rId12"/>
    <p:sldId id="276" r:id="rId13"/>
    <p:sldId id="273" r:id="rId14"/>
    <p:sldId id="277" r:id="rId15"/>
    <p:sldId id="283" r:id="rId16"/>
    <p:sldId id="268" r:id="rId17"/>
    <p:sldId id="269" r:id="rId18"/>
    <p:sldId id="281" r:id="rId19"/>
    <p:sldId id="282" r:id="rId20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900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BD35B"/>
    <a:srgbClr val="FEC7BA"/>
    <a:srgbClr val="FF9281"/>
    <a:srgbClr val="FCEEBC"/>
    <a:srgbClr val="C6DBB5"/>
    <a:srgbClr val="FBE59D"/>
    <a:srgbClr val="C3D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0" autoAdjust="0"/>
    <p:restoredTop sz="82276" autoAdjust="0"/>
  </p:normalViewPr>
  <p:slideViewPr>
    <p:cSldViewPr>
      <p:cViewPr varScale="1">
        <p:scale>
          <a:sx n="86" d="100"/>
          <a:sy n="86" d="100"/>
        </p:scale>
        <p:origin x="2592" y="192"/>
      </p:cViewPr>
      <p:guideLst>
        <p:guide orient="horz" pos="2160"/>
        <p:guide pos="2880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-168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D7345A-0EBC-DDEF-57AB-9C1C698CF14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CC5F3E8-7903-DFDD-5F76-24D6EC27CE8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5C52825-6935-96EE-1625-21B08A7D2A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456AC40B-AD7F-5580-1D30-9790CA231E9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C967F16-07CE-A64E-A0FF-C6D8680B98D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F61F80E-D0DF-F82F-CB6C-71A7DDFA62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23DC44D5-81FE-3A37-60EE-1F1B0152A58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59CE2122-4892-1048-8E2F-DE920B5940E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54356210-40E9-9331-B07D-2F45ED645E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9A1A5643-22F8-2B46-144C-9E120D93D01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t-IT" altLang="it-IT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DFEC485F-9B20-AED4-B7EB-319D5B3682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93F6C73-A6E9-3B4F-B5AC-5899E0CE6868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515C634-3CCF-28BB-DD87-08ECC641B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33264C-D74D-7F49-A9D4-D979B5B3219D}" type="slidenum">
              <a:rPr lang="it-IT" altLang="it-IT"/>
              <a:pPr/>
              <a:t>1</a:t>
            </a:fld>
            <a:endParaRPr lang="it-IT" altLang="it-IT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9316F51B-1BBA-6B14-8012-801E67B83C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C662B60-0772-9FC0-E482-0AB50DA691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/>
              <a:t>Good </a:t>
            </a:r>
            <a:r>
              <a:rPr lang="it-IT" altLang="it-IT" dirty="0" err="1"/>
              <a:t>morning</a:t>
            </a:r>
            <a:r>
              <a:rPr lang="it-IT" altLang="it-IT" dirty="0"/>
              <a:t>, </a:t>
            </a:r>
            <a:r>
              <a:rPr lang="it-IT" altLang="it-IT" dirty="0" err="1"/>
              <a:t>today</a:t>
            </a:r>
            <a:r>
              <a:rPr lang="it-IT" altLang="it-IT" dirty="0"/>
              <a:t> </a:t>
            </a:r>
            <a:r>
              <a:rPr lang="it-IT" altLang="it-IT" dirty="0" err="1"/>
              <a:t>I’m</a:t>
            </a:r>
            <a:r>
              <a:rPr lang="it-IT" altLang="it-IT" dirty="0"/>
              <a:t> </a:t>
            </a:r>
            <a:r>
              <a:rPr lang="it-IT" altLang="it-IT" dirty="0" err="1"/>
              <a:t>presenting</a:t>
            </a:r>
            <a:r>
              <a:rPr lang="it-IT" altLang="it-IT" dirty="0"/>
              <a:t> </a:t>
            </a:r>
            <a:r>
              <a:rPr lang="it-IT" altLang="it-IT" dirty="0" err="1"/>
              <a:t>my</a:t>
            </a:r>
            <a:r>
              <a:rPr lang="it-IT" altLang="it-IT" dirty="0"/>
              <a:t> </a:t>
            </a:r>
            <a:r>
              <a:rPr lang="it-IT" altLang="it-IT" dirty="0" err="1"/>
              <a:t>thesis</a:t>
            </a:r>
            <a:r>
              <a:rPr lang="it-IT" altLang="it-IT" dirty="0"/>
              <a:t> work. I </a:t>
            </a:r>
            <a:r>
              <a:rPr lang="it-IT" altLang="it-IT" b="1" dirty="0" err="1"/>
              <a:t>experimented</a:t>
            </a:r>
            <a:r>
              <a:rPr lang="it-IT" altLang="it-IT" dirty="0"/>
              <a:t> with generative </a:t>
            </a:r>
            <a:r>
              <a:rPr lang="it-IT" altLang="it-IT" dirty="0" err="1"/>
              <a:t>diffusion</a:t>
            </a:r>
            <a:r>
              <a:rPr lang="it-IT" altLang="it-IT" dirty="0"/>
              <a:t> models </a:t>
            </a:r>
            <a:r>
              <a:rPr lang="it-IT" altLang="it-IT" dirty="0" err="1"/>
              <a:t>applied</a:t>
            </a:r>
            <a:r>
              <a:rPr lang="it-IT" altLang="it-IT" dirty="0"/>
              <a:t> to audio </a:t>
            </a:r>
            <a:r>
              <a:rPr lang="it-IT" altLang="it-IT" dirty="0" err="1"/>
              <a:t>inpainting</a:t>
            </a:r>
            <a:r>
              <a:rPr lang="it-IT" altLang="it-IT" dirty="0"/>
              <a:t>. The focus of </a:t>
            </a:r>
            <a:r>
              <a:rPr lang="it-IT" altLang="it-IT" dirty="0" err="1"/>
              <a:t>my</a:t>
            </a:r>
            <a:r>
              <a:rPr lang="it-IT" altLang="it-IT" dirty="0"/>
              <a:t> work </a:t>
            </a:r>
            <a:r>
              <a:rPr lang="it-IT" altLang="it-IT" dirty="0" err="1"/>
              <a:t>was</a:t>
            </a:r>
            <a:r>
              <a:rPr lang="it-IT" altLang="it-IT" dirty="0"/>
              <a:t> in </a:t>
            </a:r>
            <a:r>
              <a:rPr lang="it-IT" altLang="it-IT" b="1" dirty="0" err="1"/>
              <a:t>adapting</a:t>
            </a:r>
            <a:r>
              <a:rPr lang="it-IT" altLang="it-IT" dirty="0"/>
              <a:t> the </a:t>
            </a:r>
            <a:r>
              <a:rPr lang="it-IT" altLang="it-IT" dirty="0" err="1"/>
              <a:t>numerous</a:t>
            </a:r>
            <a:r>
              <a:rPr lang="it-IT" altLang="it-IT" dirty="0"/>
              <a:t> techniques </a:t>
            </a:r>
            <a:r>
              <a:rPr lang="it-IT" altLang="it-IT" dirty="0" err="1"/>
              <a:t>available</a:t>
            </a:r>
            <a:r>
              <a:rPr lang="it-IT" altLang="it-IT" dirty="0"/>
              <a:t> for image </a:t>
            </a:r>
            <a:r>
              <a:rPr lang="it-IT" altLang="it-IT" dirty="0" err="1"/>
              <a:t>inpainting</a:t>
            </a:r>
            <a:r>
              <a:rPr lang="it-IT" altLang="it-IT" dirty="0"/>
              <a:t> to the </a:t>
            </a:r>
            <a:r>
              <a:rPr lang="it-IT" altLang="it-IT" b="1" dirty="0"/>
              <a:t>audio domain</a:t>
            </a:r>
            <a:r>
              <a:rPr lang="it-IT" altLang="it-IT" dirty="0"/>
              <a:t>,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still</a:t>
            </a:r>
            <a:r>
              <a:rPr lang="it-IT" altLang="it-IT" dirty="0"/>
              <a:t> </a:t>
            </a:r>
            <a:r>
              <a:rPr lang="it-IT" altLang="it-IT" dirty="0" err="1"/>
              <a:t>mostly</a:t>
            </a:r>
            <a:r>
              <a:rPr lang="it-IT" altLang="it-IT" dirty="0"/>
              <a:t> </a:t>
            </a:r>
            <a:r>
              <a:rPr lang="it-IT" altLang="it-IT" dirty="0" err="1"/>
              <a:t>unexplored</a:t>
            </a:r>
            <a:r>
              <a:rPr lang="it-IT" altLang="it-IT" dirty="0"/>
              <a:t> </a:t>
            </a:r>
            <a:r>
              <a:rPr lang="it-IT" altLang="it-IT" dirty="0" err="1"/>
              <a:t>today</a:t>
            </a:r>
            <a:r>
              <a:rPr lang="it-IT" altLang="it-IT" dirty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10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b="1" dirty="0" err="1"/>
              <a:t>evaluated</a:t>
            </a:r>
            <a:r>
              <a:rPr lang="it-IT" altLang="it-IT" b="1" dirty="0"/>
              <a:t> the </a:t>
            </a:r>
            <a:r>
              <a:rPr lang="it-IT" altLang="it-IT" b="1" dirty="0" err="1"/>
              <a:t>results</a:t>
            </a:r>
            <a:r>
              <a:rPr lang="it-IT" altLang="it-IT" b="1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</a:t>
            </a:r>
            <a:r>
              <a:rPr lang="it-IT" altLang="it-IT" dirty="0" err="1"/>
              <a:t>four</a:t>
            </a:r>
            <a:r>
              <a:rPr lang="it-IT" altLang="it-IT" dirty="0"/>
              <a:t> </a:t>
            </a:r>
            <a:r>
              <a:rPr lang="it-IT" altLang="it-IT" dirty="0" err="1"/>
              <a:t>different</a:t>
            </a:r>
            <a:r>
              <a:rPr lang="it-IT" altLang="it-IT" dirty="0"/>
              <a:t> </a:t>
            </a:r>
            <a:r>
              <a:rPr lang="it-IT" altLang="it-IT" dirty="0" err="1"/>
              <a:t>metrics</a:t>
            </a:r>
            <a:r>
              <a:rPr lang="it-IT" altLang="it-IT" dirty="0"/>
              <a:t>. The </a:t>
            </a:r>
            <a:r>
              <a:rPr lang="it-IT" altLang="it-IT" dirty="0" err="1"/>
              <a:t>signal</a:t>
            </a:r>
            <a:r>
              <a:rPr lang="it-IT" altLang="it-IT" dirty="0"/>
              <a:t>-to-</a:t>
            </a:r>
            <a:r>
              <a:rPr lang="it-IT" altLang="it-IT" dirty="0" err="1"/>
              <a:t>distortion</a:t>
            </a:r>
            <a:r>
              <a:rPr lang="it-IT" altLang="it-IT" dirty="0"/>
              <a:t> ratio and the </a:t>
            </a:r>
            <a:r>
              <a:rPr lang="it-IT" altLang="it-IT" dirty="0" err="1"/>
              <a:t>signal</a:t>
            </a:r>
            <a:r>
              <a:rPr lang="it-IT" altLang="it-IT" dirty="0"/>
              <a:t>-to-</a:t>
            </a:r>
            <a:r>
              <a:rPr lang="it-IT" altLang="it-IT" dirty="0" err="1"/>
              <a:t>noise</a:t>
            </a:r>
            <a:r>
              <a:rPr lang="it-IT" altLang="it-IT" dirty="0"/>
              <a:t> ratio </a:t>
            </a:r>
            <a:r>
              <a:rPr lang="it-IT" altLang="it-IT" dirty="0" err="1"/>
              <a:t>were</a:t>
            </a:r>
            <a:r>
              <a:rPr lang="it-IT" altLang="it-IT" dirty="0"/>
              <a:t> </a:t>
            </a:r>
            <a:r>
              <a:rPr lang="it-IT" altLang="it-IT" dirty="0" err="1"/>
              <a:t>computed</a:t>
            </a:r>
            <a:r>
              <a:rPr lang="it-IT" altLang="it-IT" dirty="0"/>
              <a:t> on the </a:t>
            </a:r>
            <a:r>
              <a:rPr lang="it-IT" altLang="it-IT" dirty="0" err="1"/>
              <a:t>resulting</a:t>
            </a:r>
            <a:r>
              <a:rPr lang="it-IT" altLang="it-IT" dirty="0"/>
              <a:t> </a:t>
            </a:r>
            <a:r>
              <a:rPr lang="it-IT" altLang="it-IT" dirty="0" err="1"/>
              <a:t>waveform</a:t>
            </a:r>
            <a:r>
              <a:rPr lang="it-IT" altLang="it-IT" dirty="0"/>
              <a:t>, </a:t>
            </a:r>
            <a:r>
              <a:rPr lang="it-IT" altLang="it-IT" dirty="0" err="1"/>
              <a:t>while</a:t>
            </a:r>
            <a:r>
              <a:rPr lang="it-IT" altLang="it-IT" dirty="0"/>
              <a:t> the </a:t>
            </a:r>
            <a:r>
              <a:rPr lang="it-IT" altLang="it-IT" dirty="0" err="1"/>
              <a:t>peak</a:t>
            </a:r>
            <a:r>
              <a:rPr lang="it-IT" altLang="it-IT" dirty="0"/>
              <a:t> </a:t>
            </a:r>
            <a:r>
              <a:rPr lang="it-IT" altLang="it-IT" dirty="0" err="1"/>
              <a:t>signal</a:t>
            </a:r>
            <a:r>
              <a:rPr lang="it-IT" altLang="it-IT" dirty="0"/>
              <a:t>-to-</a:t>
            </a:r>
            <a:r>
              <a:rPr lang="it-IT" altLang="it-IT" dirty="0" err="1"/>
              <a:t>noise</a:t>
            </a:r>
            <a:r>
              <a:rPr lang="it-IT" altLang="it-IT" dirty="0"/>
              <a:t> ratio and the </a:t>
            </a:r>
            <a:r>
              <a:rPr lang="it-IT" altLang="it-IT" dirty="0" err="1"/>
              <a:t>Structural</a:t>
            </a:r>
            <a:r>
              <a:rPr lang="it-IT" altLang="it-IT" dirty="0"/>
              <a:t> </a:t>
            </a:r>
            <a:r>
              <a:rPr lang="it-IT" altLang="it-IT" dirty="0" err="1"/>
              <a:t>Similarity</a:t>
            </a:r>
            <a:r>
              <a:rPr lang="it-IT" altLang="it-IT" dirty="0"/>
              <a:t> Index </a:t>
            </a:r>
            <a:r>
              <a:rPr lang="it-IT" altLang="it-IT" dirty="0" err="1"/>
              <a:t>were</a:t>
            </a:r>
            <a:r>
              <a:rPr lang="it-IT" altLang="it-IT" dirty="0"/>
              <a:t> </a:t>
            </a:r>
            <a:r>
              <a:rPr lang="it-IT" altLang="it-IT" dirty="0" err="1"/>
              <a:t>computed</a:t>
            </a:r>
            <a:r>
              <a:rPr lang="it-IT" altLang="it-IT" dirty="0"/>
              <a:t> on the </a:t>
            </a:r>
            <a:r>
              <a:rPr lang="it-IT" altLang="it-IT" dirty="0" err="1"/>
              <a:t>spectrograms</a:t>
            </a:r>
            <a:r>
              <a:rPr lang="it-IT" altLang="it-IT" dirty="0"/>
              <a:t>. In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tables</a:t>
            </a:r>
            <a:r>
              <a:rPr lang="it-IT" altLang="it-IT" dirty="0"/>
              <a:t> </a:t>
            </a:r>
            <a:r>
              <a:rPr lang="it-IT" altLang="it-IT" dirty="0" err="1"/>
              <a:t>you</a:t>
            </a:r>
            <a:r>
              <a:rPr lang="it-IT" altLang="it-IT" dirty="0"/>
              <a:t> can </a:t>
            </a:r>
            <a:r>
              <a:rPr lang="it-IT" altLang="it-IT" dirty="0" err="1"/>
              <a:t>see</a:t>
            </a:r>
            <a:r>
              <a:rPr lang="it-IT" altLang="it-IT" dirty="0"/>
              <a:t> the </a:t>
            </a:r>
            <a:r>
              <a:rPr lang="it-IT" altLang="it-IT" b="1" dirty="0" err="1"/>
              <a:t>averages</a:t>
            </a:r>
            <a:r>
              <a:rPr lang="it-IT" altLang="it-IT" dirty="0"/>
              <a:t> over </a:t>
            </a:r>
            <a:r>
              <a:rPr lang="it-IT" altLang="it-IT" dirty="0" err="1"/>
              <a:t>all</a:t>
            </a:r>
            <a:r>
              <a:rPr lang="it-IT" altLang="it-IT" dirty="0"/>
              <a:t> the 24 clips. From </a:t>
            </a:r>
            <a:r>
              <a:rPr lang="it-IT" altLang="it-IT" dirty="0" err="1"/>
              <a:t>these</a:t>
            </a:r>
            <a:r>
              <a:rPr lang="it-IT" altLang="it-IT" dirty="0"/>
              <a:t> </a:t>
            </a:r>
            <a:r>
              <a:rPr lang="it-IT" altLang="it-IT" dirty="0" err="1"/>
              <a:t>results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can </a:t>
            </a:r>
            <a:r>
              <a:rPr lang="it-IT" altLang="it-IT" dirty="0" err="1"/>
              <a:t>clearly</a:t>
            </a:r>
            <a:r>
              <a:rPr lang="it-IT" altLang="it-IT" dirty="0"/>
              <a:t> </a:t>
            </a:r>
            <a:r>
              <a:rPr lang="it-IT" altLang="it-IT" dirty="0" err="1"/>
              <a:t>see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</a:t>
            </a:r>
            <a:r>
              <a:rPr lang="it-IT" dirty="0"/>
              <a:t>the </a:t>
            </a:r>
            <a:r>
              <a:rPr lang="it-IT" b="1" dirty="0"/>
              <a:t>baseline </a:t>
            </a:r>
            <a:r>
              <a:rPr lang="it-IT" b="1" dirty="0" err="1"/>
              <a:t>fall</a:t>
            </a:r>
            <a:r>
              <a:rPr lang="it-IT" b="1" dirty="0"/>
              <a:t> short</a:t>
            </a:r>
            <a:r>
              <a:rPr lang="it-IT" dirty="0"/>
              <a:t> in </a:t>
            </a:r>
            <a:r>
              <a:rPr lang="it-IT" dirty="0" err="1"/>
              <a:t>comparison</a:t>
            </a:r>
            <a:r>
              <a:rPr lang="it-IT" dirty="0"/>
              <a:t> to the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combining</a:t>
            </a:r>
            <a:r>
              <a:rPr lang="it-IT" dirty="0"/>
              <a:t> Tango and </a:t>
            </a:r>
            <a:r>
              <a:rPr lang="it-IT" dirty="0" err="1"/>
              <a:t>RePaint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45511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11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b="1" dirty="0" err="1"/>
              <a:t>method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b="1" dirty="0" err="1"/>
              <a:t>demonstrated</a:t>
            </a:r>
            <a:r>
              <a:rPr lang="it-IT" b="1" dirty="0"/>
              <a:t> </a:t>
            </a:r>
            <a:r>
              <a:rPr lang="it-IT" b="1" dirty="0" err="1"/>
              <a:t>its</a:t>
            </a:r>
            <a:r>
              <a:rPr lang="it-IT" b="1" dirty="0"/>
              <a:t> </a:t>
            </a:r>
            <a:r>
              <a:rPr lang="it-IT" b="1" dirty="0" err="1"/>
              <a:t>effectiveness</a:t>
            </a:r>
            <a:r>
              <a:rPr lang="it-IT" b="1" dirty="0"/>
              <a:t> </a:t>
            </a:r>
            <a:r>
              <a:rPr lang="it-IT" dirty="0"/>
              <a:t>in audio </a:t>
            </a:r>
            <a:r>
              <a:rPr lang="it-IT" dirty="0" err="1"/>
              <a:t>inpainting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an </a:t>
            </a:r>
            <a:r>
              <a:rPr lang="it-IT" b="1" dirty="0" err="1"/>
              <a:t>additional</a:t>
            </a:r>
            <a:r>
              <a:rPr lang="it-IT" b="1" dirty="0"/>
              <a:t> scenario </a:t>
            </a:r>
            <a:r>
              <a:rPr lang="it-IT" dirty="0"/>
              <a:t>in </a:t>
            </a:r>
            <a:r>
              <a:rPr lang="it-IT" dirty="0" err="1"/>
              <a:t>which</a:t>
            </a:r>
            <a:r>
              <a:rPr lang="it-IT" dirty="0"/>
              <a:t> audio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transmitted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b="1" dirty="0" err="1"/>
              <a:t>noisy</a:t>
            </a:r>
            <a:r>
              <a:rPr lang="it-IT" b="1" dirty="0"/>
              <a:t> </a:t>
            </a:r>
            <a:r>
              <a:rPr lang="it-IT" b="1" dirty="0" err="1"/>
              <a:t>communication</a:t>
            </a:r>
            <a:r>
              <a:rPr lang="it-IT" b="1" dirty="0"/>
              <a:t> </a:t>
            </a:r>
            <a:r>
              <a:rPr lang="it-IT" b="1" dirty="0" err="1"/>
              <a:t>channel</a:t>
            </a:r>
            <a:r>
              <a:rPr lang="it-IT" b="1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signal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corrupted</a:t>
            </a:r>
            <a:r>
              <a:rPr lang="it-IT" dirty="0"/>
              <a:t>.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issue</a:t>
            </a:r>
            <a:r>
              <a:rPr lang="it-IT" dirty="0"/>
              <a:t> </a:t>
            </a:r>
            <a:r>
              <a:rPr lang="it-IT" dirty="0" err="1"/>
              <a:t>sending</a:t>
            </a:r>
            <a:r>
              <a:rPr lang="it-IT" dirty="0"/>
              <a:t> </a:t>
            </a:r>
            <a:r>
              <a:rPr lang="it-IT" b="1" dirty="0" err="1"/>
              <a:t>additional</a:t>
            </a:r>
            <a:r>
              <a:rPr lang="it-IT" b="1" dirty="0"/>
              <a:t> data </a:t>
            </a:r>
            <a:r>
              <a:rPr lang="it-IT" dirty="0"/>
              <a:t>to </a:t>
            </a:r>
            <a:r>
              <a:rPr lang="it-IT" dirty="0" err="1"/>
              <a:t>reconstruct</a:t>
            </a:r>
            <a:r>
              <a:rPr lang="it-IT" dirty="0"/>
              <a:t> the </a:t>
            </a:r>
            <a:r>
              <a:rPr lang="it-IT" dirty="0" err="1"/>
              <a:t>signal</a:t>
            </a:r>
            <a:r>
              <a:rPr lang="it-IT" dirty="0"/>
              <a:t>. </a:t>
            </a:r>
            <a:r>
              <a:rPr lang="it-IT" dirty="0" err="1"/>
              <a:t>However</a:t>
            </a:r>
            <a:r>
              <a:rPr lang="it-IT" dirty="0"/>
              <a:t>, in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b="1" dirty="0"/>
              <a:t>semantic information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enough</a:t>
            </a:r>
            <a:r>
              <a:rPr lang="it-IT" dirty="0"/>
              <a:t> to </a:t>
            </a:r>
            <a:r>
              <a:rPr lang="it-IT" b="1" dirty="0" err="1"/>
              <a:t>predict</a:t>
            </a:r>
            <a:r>
              <a:rPr lang="it-IT" b="1" dirty="0"/>
              <a:t> the </a:t>
            </a:r>
            <a:r>
              <a:rPr lang="it-IT" b="1" dirty="0" err="1"/>
              <a:t>original</a:t>
            </a:r>
            <a:r>
              <a:rPr lang="it-IT" b="1" dirty="0"/>
              <a:t> audio</a:t>
            </a:r>
            <a:r>
              <a:rPr lang="it-IT" dirty="0"/>
              <a:t>.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denoising</a:t>
            </a:r>
            <a:r>
              <a:rPr lang="it-IT" dirty="0"/>
              <a:t> and </a:t>
            </a:r>
            <a:r>
              <a:rPr lang="it-IT" dirty="0" err="1"/>
              <a:t>inpainting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b="1" dirty="0" err="1"/>
              <a:t>Denoising</a:t>
            </a:r>
            <a:r>
              <a:rPr lang="it-IT" b="1" dirty="0"/>
              <a:t> </a:t>
            </a:r>
            <a:r>
              <a:rPr lang="it-IT" b="1" dirty="0" err="1"/>
              <a:t>Diffusion</a:t>
            </a:r>
            <a:r>
              <a:rPr lang="it-IT" b="1" dirty="0"/>
              <a:t> </a:t>
            </a:r>
            <a:r>
              <a:rPr lang="it-IT" b="1" dirty="0" err="1"/>
              <a:t>Null</a:t>
            </a:r>
            <a:r>
              <a:rPr lang="it-IT" b="1" dirty="0"/>
              <a:t>-Space Model</a:t>
            </a:r>
            <a:r>
              <a:rPr lang="it-IT" b="0" dirty="0"/>
              <a:t>, a technique </a:t>
            </a:r>
            <a:r>
              <a:rPr lang="it-IT" b="0" dirty="0" err="1"/>
              <a:t>again</a:t>
            </a:r>
            <a:r>
              <a:rPr lang="it-IT" b="0" dirty="0"/>
              <a:t> </a:t>
            </a:r>
            <a:r>
              <a:rPr lang="it-IT" b="0" dirty="0" err="1"/>
              <a:t>borrowed</a:t>
            </a:r>
            <a:r>
              <a:rPr lang="it-IT" b="0" dirty="0"/>
              <a:t> from the image domain, </a:t>
            </a:r>
            <a:r>
              <a:rPr lang="it-IT" b="0" dirty="0" err="1"/>
              <a:t>which</a:t>
            </a:r>
            <a:r>
              <a:rPr lang="it-IT" b="0" dirty="0"/>
              <a:t> </a:t>
            </a:r>
            <a:r>
              <a:rPr lang="it-IT" dirty="0" err="1"/>
              <a:t>focuses</a:t>
            </a:r>
            <a:r>
              <a:rPr lang="it-IT" dirty="0"/>
              <a:t> on </a:t>
            </a:r>
            <a:r>
              <a:rPr lang="it-IT" dirty="0" err="1"/>
              <a:t>refining</a:t>
            </a:r>
            <a:r>
              <a:rPr lang="it-IT" dirty="0"/>
              <a:t> the </a:t>
            </a:r>
            <a:r>
              <a:rPr lang="it-IT" dirty="0" err="1"/>
              <a:t>null-space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reverse </a:t>
            </a:r>
            <a:r>
              <a:rPr lang="it-IT" dirty="0" err="1"/>
              <a:t>diffusion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 the generative model Tango and </a:t>
            </a:r>
            <a:r>
              <a:rPr lang="it-IT" dirty="0" err="1"/>
              <a:t>tested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four</a:t>
            </a:r>
            <a:r>
              <a:rPr lang="it-IT" dirty="0"/>
              <a:t> audio clips with </a:t>
            </a:r>
            <a:r>
              <a:rPr lang="it-IT" dirty="0" err="1"/>
              <a:t>added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a </a:t>
            </a:r>
            <a:r>
              <a:rPr lang="it-IT" dirty="0" err="1"/>
              <a:t>peak</a:t>
            </a:r>
            <a:r>
              <a:rPr lang="it-IT" dirty="0"/>
              <a:t> </a:t>
            </a:r>
            <a:r>
              <a:rPr lang="it-IT" dirty="0" err="1"/>
              <a:t>signal</a:t>
            </a:r>
            <a:r>
              <a:rPr lang="it-IT" dirty="0"/>
              <a:t>-to-</a:t>
            </a:r>
            <a:r>
              <a:rPr lang="it-IT" dirty="0" err="1"/>
              <a:t>noise</a:t>
            </a:r>
            <a:r>
              <a:rPr lang="it-IT" dirty="0"/>
              <a:t> ratio of </a:t>
            </a:r>
            <a:r>
              <a:rPr lang="it-IT" b="1" dirty="0"/>
              <a:t>20</a:t>
            </a:r>
            <a:r>
              <a:rPr lang="it-IT" b="0" dirty="0"/>
              <a:t>,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significally</a:t>
            </a:r>
            <a:r>
              <a:rPr lang="it-IT" dirty="0"/>
              <a:t> </a:t>
            </a:r>
            <a:r>
              <a:rPr lang="it-IT" dirty="0" err="1"/>
              <a:t>affects</a:t>
            </a:r>
            <a:r>
              <a:rPr lang="it-IT" dirty="0"/>
              <a:t> the </a:t>
            </a:r>
            <a:r>
              <a:rPr lang="it-IT" dirty="0" err="1"/>
              <a:t>quality</a:t>
            </a:r>
            <a:r>
              <a:rPr lang="it-IT" dirty="0"/>
              <a:t> of the audio, and a </a:t>
            </a:r>
            <a:r>
              <a:rPr lang="it-IT" dirty="0" err="1"/>
              <a:t>psnr</a:t>
            </a:r>
            <a:r>
              <a:rPr lang="it-IT" dirty="0"/>
              <a:t> of </a:t>
            </a:r>
            <a:r>
              <a:rPr lang="it-IT" b="1" dirty="0"/>
              <a:t>30</a:t>
            </a:r>
            <a:r>
              <a:rPr lang="it-IT" b="0" dirty="0"/>
              <a:t>,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slight</a:t>
            </a:r>
            <a:r>
              <a:rPr lang="it-IT" dirty="0"/>
              <a:t> impact on the </a:t>
            </a:r>
            <a:r>
              <a:rPr lang="it-IT" dirty="0" err="1"/>
              <a:t>signal</a:t>
            </a:r>
            <a:r>
              <a:rPr lang="it-IT" dirty="0"/>
              <a:t>. The </a:t>
            </a:r>
            <a:r>
              <a:rPr lang="it-IT" dirty="0" err="1"/>
              <a:t>denoising</a:t>
            </a:r>
            <a:r>
              <a:rPr lang="it-IT" dirty="0"/>
              <a:t> and </a:t>
            </a:r>
            <a:r>
              <a:rPr lang="it-IT" dirty="0" err="1"/>
              <a:t>inpainting</a:t>
            </a:r>
            <a:r>
              <a:rPr lang="it-IT" dirty="0"/>
              <a:t> capabilities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further</a:t>
            </a:r>
            <a:r>
              <a:rPr lang="it-IT" dirty="0"/>
              <a:t> </a:t>
            </a:r>
            <a:r>
              <a:rPr lang="it-IT" b="1" dirty="0" err="1"/>
              <a:t>combined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b="1" dirty="0"/>
              <a:t>complete </a:t>
            </a:r>
            <a:r>
              <a:rPr lang="it-IT" b="1" dirty="0" err="1"/>
              <a:t>architecture</a:t>
            </a:r>
            <a:r>
              <a:rPr lang="it-IT" b="0" dirty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314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12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/>
              <a:t>Here </a:t>
            </a:r>
            <a:r>
              <a:rPr lang="it-IT" altLang="it-IT" dirty="0" err="1"/>
              <a:t>you</a:t>
            </a:r>
            <a:r>
              <a:rPr lang="it-IT" altLang="it-IT" dirty="0"/>
              <a:t> can </a:t>
            </a:r>
            <a:r>
              <a:rPr lang="it-IT" altLang="it-IT" dirty="0" err="1"/>
              <a:t>have</a:t>
            </a:r>
            <a:r>
              <a:rPr lang="it-IT" altLang="it-IT" dirty="0"/>
              <a:t> a </a:t>
            </a:r>
            <a:r>
              <a:rPr lang="it-IT" altLang="it-IT" b="1" dirty="0" err="1"/>
              <a:t>glimpse</a:t>
            </a:r>
            <a:r>
              <a:rPr lang="it-IT" altLang="it-IT" b="1" dirty="0"/>
              <a:t> of the </a:t>
            </a:r>
            <a:r>
              <a:rPr lang="it-IT" altLang="it-IT" b="1" dirty="0" err="1"/>
              <a:t>denoising</a:t>
            </a:r>
            <a:r>
              <a:rPr lang="it-IT" altLang="it-IT" b="1" dirty="0"/>
              <a:t> capabilities </a:t>
            </a:r>
            <a:r>
              <a:rPr lang="it-IT" altLang="it-IT" dirty="0"/>
              <a:t>of the </a:t>
            </a:r>
            <a:r>
              <a:rPr lang="it-IT" altLang="it-IT" dirty="0" err="1"/>
              <a:t>chosen</a:t>
            </a:r>
            <a:r>
              <a:rPr lang="it-IT" altLang="it-IT" dirty="0"/>
              <a:t> technique. </a:t>
            </a:r>
            <a:r>
              <a:rPr lang="it-IT" altLang="it-IT" dirty="0" err="1"/>
              <a:t>Starting</a:t>
            </a:r>
            <a:r>
              <a:rPr lang="it-IT" altLang="it-IT" dirty="0"/>
              <a:t> from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noisy</a:t>
            </a:r>
            <a:r>
              <a:rPr lang="it-IT" altLang="it-IT" dirty="0"/>
              <a:t> </a:t>
            </a:r>
            <a:r>
              <a:rPr lang="it-IT" altLang="it-IT" dirty="0" err="1"/>
              <a:t>version</a:t>
            </a:r>
            <a:r>
              <a:rPr lang="it-IT" altLang="it-IT" dirty="0"/>
              <a:t> [</a:t>
            </a:r>
            <a:r>
              <a:rPr lang="it-IT" altLang="it-IT" dirty="0" err="1"/>
              <a:t>noisy</a:t>
            </a:r>
            <a:r>
              <a:rPr lang="it-IT" altLang="it-IT" dirty="0"/>
              <a:t>], the model </a:t>
            </a:r>
            <a:r>
              <a:rPr lang="it-IT" altLang="it-IT" dirty="0" err="1"/>
              <a:t>predicted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denoised</a:t>
            </a:r>
            <a:r>
              <a:rPr lang="it-IT" altLang="it-IT" dirty="0"/>
              <a:t> </a:t>
            </a:r>
            <a:r>
              <a:rPr lang="it-IT" altLang="it-IT" dirty="0" err="1"/>
              <a:t>version</a:t>
            </a:r>
            <a:r>
              <a:rPr lang="it-IT" altLang="it-IT" dirty="0"/>
              <a:t> [</a:t>
            </a:r>
            <a:r>
              <a:rPr lang="it-IT" altLang="it-IT" dirty="0" err="1"/>
              <a:t>denoised</a:t>
            </a:r>
            <a:r>
              <a:rPr lang="it-IT" altLang="it-IT" dirty="0"/>
              <a:t>] </a:t>
            </a:r>
            <a:r>
              <a:rPr lang="it-IT" altLang="it-IT" dirty="0" err="1"/>
              <a:t>which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almost</a:t>
            </a:r>
            <a:r>
              <a:rPr lang="it-IT" altLang="it-IT" dirty="0"/>
              <a:t> </a:t>
            </a:r>
            <a:r>
              <a:rPr lang="it-IT" altLang="it-IT" dirty="0" err="1"/>
              <a:t>identical</a:t>
            </a:r>
            <a:r>
              <a:rPr lang="it-IT" altLang="it-IT" dirty="0"/>
              <a:t> to the </a:t>
            </a:r>
            <a:r>
              <a:rPr lang="it-IT" altLang="it-IT" dirty="0" err="1"/>
              <a:t>original</a:t>
            </a:r>
            <a:r>
              <a:rPr lang="it-IT" altLang="it-IT" dirty="0"/>
              <a:t> audio [</a:t>
            </a:r>
            <a:r>
              <a:rPr lang="it-IT" altLang="it-IT" dirty="0" err="1"/>
              <a:t>original</a:t>
            </a:r>
            <a:r>
              <a:rPr lang="it-IT" altLang="it-IT" dirty="0"/>
              <a:t>]. The </a:t>
            </a:r>
            <a:r>
              <a:rPr lang="it-IT" altLang="it-IT" b="1" dirty="0" err="1"/>
              <a:t>validity</a:t>
            </a:r>
            <a:r>
              <a:rPr lang="it-IT" altLang="it-IT" b="1" dirty="0"/>
              <a:t> of the </a:t>
            </a:r>
            <a:r>
              <a:rPr lang="it-IT" altLang="it-IT" b="1" dirty="0" err="1"/>
              <a:t>results</a:t>
            </a:r>
            <a:r>
              <a:rPr lang="it-IT" altLang="it-IT" b="1" dirty="0"/>
              <a:t> </a:t>
            </a:r>
            <a:r>
              <a:rPr lang="it-IT" altLang="it-IT" b="1" dirty="0" err="1"/>
              <a:t>is</a:t>
            </a:r>
            <a:r>
              <a:rPr lang="it-IT" altLang="it-IT" b="1" dirty="0"/>
              <a:t> </a:t>
            </a:r>
            <a:r>
              <a:rPr lang="it-IT" altLang="it-IT" b="1" dirty="0" err="1"/>
              <a:t>also</a:t>
            </a:r>
            <a:r>
              <a:rPr lang="it-IT" altLang="it-IT" b="1" dirty="0"/>
              <a:t> </a:t>
            </a:r>
            <a:r>
              <a:rPr lang="it-IT" altLang="it-IT" b="1" dirty="0" err="1"/>
              <a:t>confirmed</a:t>
            </a:r>
            <a:r>
              <a:rPr lang="it-IT" altLang="it-IT" b="1" dirty="0"/>
              <a:t> </a:t>
            </a:r>
            <a:r>
              <a:rPr lang="it-IT" altLang="it-IT" dirty="0"/>
              <a:t>by the </a:t>
            </a:r>
            <a:r>
              <a:rPr lang="it-IT" altLang="it-IT" dirty="0" err="1"/>
              <a:t>Signal</a:t>
            </a:r>
            <a:r>
              <a:rPr lang="it-IT" altLang="it-IT" dirty="0"/>
              <a:t>-to-</a:t>
            </a:r>
            <a:r>
              <a:rPr lang="it-IT" altLang="it-IT" dirty="0" err="1"/>
              <a:t>Noise</a:t>
            </a:r>
            <a:r>
              <a:rPr lang="it-IT" altLang="it-IT" dirty="0"/>
              <a:t> </a:t>
            </a:r>
            <a:r>
              <a:rPr lang="it-IT" altLang="it-IT" dirty="0" err="1"/>
              <a:t>ratios</a:t>
            </a:r>
            <a:r>
              <a:rPr lang="it-IT" altLang="it-IT" dirty="0"/>
              <a:t> </a:t>
            </a:r>
            <a:r>
              <a:rPr lang="it-IT" altLang="it-IT" dirty="0" err="1"/>
              <a:t>computed</a:t>
            </a:r>
            <a:r>
              <a:rPr lang="it-IT" altLang="it-IT" dirty="0"/>
              <a:t> </a:t>
            </a:r>
            <a:r>
              <a:rPr lang="it-IT" altLang="it-IT" dirty="0" err="1"/>
              <a:t>before</a:t>
            </a:r>
            <a:r>
              <a:rPr lang="it-IT" altLang="it-IT" dirty="0"/>
              <a:t> and after the </a:t>
            </a:r>
            <a:r>
              <a:rPr lang="it-IT" altLang="it-IT" dirty="0" err="1"/>
              <a:t>application</a:t>
            </a:r>
            <a:r>
              <a:rPr lang="it-IT" altLang="it-IT" dirty="0"/>
              <a:t> of the </a:t>
            </a:r>
            <a:r>
              <a:rPr lang="it-IT" altLang="it-IT" dirty="0" err="1"/>
              <a:t>denoising</a:t>
            </a:r>
            <a:r>
              <a:rPr lang="it-IT" altLang="it-IT" dirty="0"/>
              <a:t> technique. </a:t>
            </a:r>
            <a:r>
              <a:rPr lang="it-IT" altLang="it-IT" dirty="0" err="1"/>
              <a:t>You</a:t>
            </a:r>
            <a:r>
              <a:rPr lang="it-IT" altLang="it-IT" dirty="0"/>
              <a:t> can </a:t>
            </a:r>
            <a:r>
              <a:rPr lang="it-IT" altLang="it-IT" dirty="0" err="1"/>
              <a:t>see</a:t>
            </a:r>
            <a:r>
              <a:rPr lang="it-IT" altLang="it-IT" dirty="0"/>
              <a:t> in the </a:t>
            </a:r>
            <a:r>
              <a:rPr lang="it-IT" altLang="it-IT" dirty="0" err="1"/>
              <a:t>tables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in </a:t>
            </a:r>
            <a:r>
              <a:rPr lang="it-IT" altLang="it-IT" b="1" dirty="0" err="1"/>
              <a:t>all</a:t>
            </a:r>
            <a:r>
              <a:rPr lang="it-IT" altLang="it-IT" b="1" dirty="0"/>
              <a:t> </a:t>
            </a:r>
            <a:r>
              <a:rPr lang="it-IT" altLang="it-IT" b="1" dirty="0" err="1"/>
              <a:t>cases</a:t>
            </a:r>
            <a:r>
              <a:rPr lang="it-IT" altLang="it-IT" b="1" dirty="0"/>
              <a:t> the </a:t>
            </a:r>
            <a:r>
              <a:rPr lang="it-IT" altLang="it-IT" b="1" dirty="0" err="1"/>
              <a:t>snr</a:t>
            </a:r>
            <a:r>
              <a:rPr lang="it-IT" altLang="it-IT" b="1" dirty="0"/>
              <a:t> </a:t>
            </a:r>
            <a:r>
              <a:rPr lang="it-IT" altLang="it-IT" b="1" dirty="0" err="1"/>
              <a:t>improves</a:t>
            </a:r>
            <a:r>
              <a:rPr lang="it-IT" altLang="it-IT" b="1" dirty="0"/>
              <a:t> </a:t>
            </a:r>
            <a:r>
              <a:rPr lang="it-IT" altLang="it-IT" dirty="0"/>
              <a:t>in the </a:t>
            </a:r>
            <a:r>
              <a:rPr lang="it-IT" altLang="it-IT" dirty="0" err="1"/>
              <a:t>denoised</a:t>
            </a:r>
            <a:r>
              <a:rPr lang="it-IT" altLang="it-IT" dirty="0"/>
              <a:t> </a:t>
            </a:r>
            <a:r>
              <a:rPr lang="it-IT" altLang="it-IT" dirty="0" err="1"/>
              <a:t>version</a:t>
            </a:r>
            <a:r>
              <a:rPr lang="it-IT" altLang="it-IT" dirty="0"/>
              <a:t> of the sample.</a:t>
            </a:r>
          </a:p>
        </p:txBody>
      </p:sp>
    </p:spTree>
    <p:extLst>
      <p:ext uri="{BB962C8B-B14F-4D97-AF65-F5344CB8AC3E}">
        <p14:creationId xmlns:p14="http://schemas.microsoft.com/office/powerpoint/2010/main" val="262177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13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dirty="0" err="1"/>
              <a:t>Finally</a:t>
            </a:r>
            <a:r>
              <a:rPr lang="it-IT" altLang="it-IT" dirty="0"/>
              <a:t> </a:t>
            </a:r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draw</a:t>
            </a:r>
            <a:r>
              <a:rPr lang="it-IT" altLang="it-IT" dirty="0"/>
              <a:t> the </a:t>
            </a:r>
            <a:r>
              <a:rPr lang="it-IT" altLang="it-IT" b="1" dirty="0" err="1"/>
              <a:t>conclusions</a:t>
            </a:r>
            <a:r>
              <a:rPr lang="it-IT" altLang="it-IT" dirty="0"/>
              <a:t>. </a:t>
            </a:r>
            <a:r>
              <a:rPr lang="it-IT" altLang="it-IT" sz="1200" dirty="0"/>
              <a:t>The </a:t>
            </a:r>
            <a:r>
              <a:rPr lang="it-IT" altLang="it-IT" sz="1200" dirty="0" err="1"/>
              <a:t>proposed</a:t>
            </a:r>
            <a:r>
              <a:rPr lang="it-IT" altLang="it-IT" sz="1200" dirty="0"/>
              <a:t> </a:t>
            </a:r>
            <a:r>
              <a:rPr lang="it-IT" altLang="it-IT" sz="1200" dirty="0" err="1"/>
              <a:t>combination</a:t>
            </a:r>
            <a:r>
              <a:rPr lang="it-IT" altLang="it-IT" sz="1200" dirty="0"/>
              <a:t> of </a:t>
            </a:r>
            <a:r>
              <a:rPr lang="it-IT" altLang="it-IT" sz="1200" b="1" dirty="0"/>
              <a:t>Tango and </a:t>
            </a:r>
            <a:r>
              <a:rPr lang="it-IT" altLang="it-IT" sz="1200" b="1" dirty="0" err="1"/>
              <a:t>RePaint</a:t>
            </a:r>
            <a:r>
              <a:rPr lang="it-IT" altLang="it-IT" sz="1200" dirty="0"/>
              <a:t> </a:t>
            </a:r>
            <a:r>
              <a:rPr lang="it-IT" altLang="it-IT" sz="1200" dirty="0" err="1"/>
              <a:t>consistently</a:t>
            </a:r>
            <a:r>
              <a:rPr lang="it-IT" altLang="it-IT" sz="1200" dirty="0"/>
              <a:t> </a:t>
            </a:r>
            <a:r>
              <a:rPr lang="it-IT" altLang="it-IT" sz="1200" dirty="0" err="1"/>
              <a:t>achieves</a:t>
            </a:r>
            <a:r>
              <a:rPr lang="it-IT" altLang="it-IT" sz="1200" dirty="0"/>
              <a:t> </a:t>
            </a:r>
            <a:r>
              <a:rPr lang="it-IT" altLang="it-IT" sz="1200" dirty="0" err="1"/>
              <a:t>better</a:t>
            </a:r>
            <a:r>
              <a:rPr lang="it-IT" altLang="it-IT" sz="1200" dirty="0"/>
              <a:t> </a:t>
            </a:r>
            <a:r>
              <a:rPr lang="it-IT" altLang="it-IT" sz="1200" dirty="0" err="1"/>
              <a:t>results</a:t>
            </a:r>
            <a:r>
              <a:rPr lang="it-IT" altLang="it-IT" sz="1200" dirty="0"/>
              <a:t> </a:t>
            </a:r>
            <a:r>
              <a:rPr lang="it-IT" altLang="it-IT" sz="1200" dirty="0" err="1"/>
              <a:t>than</a:t>
            </a:r>
            <a:r>
              <a:rPr lang="it-IT" altLang="it-IT" sz="1200" dirty="0"/>
              <a:t> </a:t>
            </a:r>
            <a:r>
              <a:rPr lang="it-IT" altLang="it-IT" sz="1200" dirty="0" err="1"/>
              <a:t>AudioLDM</a:t>
            </a:r>
            <a:r>
              <a:rPr lang="it-IT" altLang="it-IT" sz="1200" dirty="0"/>
              <a:t> for </a:t>
            </a:r>
            <a:r>
              <a:rPr lang="it-IT" altLang="it-IT" sz="1200" dirty="0" err="1"/>
              <a:t>inpainting</a:t>
            </a:r>
            <a:r>
              <a:rPr lang="it-IT" altLang="it-IT" sz="1200" dirty="0"/>
              <a:t> </a:t>
            </a:r>
            <a:r>
              <a:rPr lang="it-IT" altLang="it-IT" sz="1200" dirty="0" err="1"/>
              <a:t>when</a:t>
            </a:r>
            <a:r>
              <a:rPr lang="it-IT" altLang="it-IT" sz="1200" dirty="0"/>
              <a:t> </a:t>
            </a:r>
            <a:r>
              <a:rPr lang="it-IT" altLang="it-IT" sz="1200" dirty="0" err="1"/>
              <a:t>clean</a:t>
            </a:r>
            <a:r>
              <a:rPr lang="it-IT" altLang="it-IT" sz="1200" dirty="0"/>
              <a:t> </a:t>
            </a:r>
            <a:r>
              <a:rPr lang="it-IT" altLang="it-IT" sz="1200" dirty="0" err="1"/>
              <a:t>audios</a:t>
            </a:r>
            <a:r>
              <a:rPr lang="it-IT" altLang="it-IT" sz="1200" dirty="0"/>
              <a:t> are </a:t>
            </a:r>
            <a:r>
              <a:rPr lang="it-IT" altLang="it-IT" sz="1200" dirty="0" err="1"/>
              <a:t>used</a:t>
            </a:r>
            <a:r>
              <a:rPr lang="it-IT" altLang="it-IT" sz="1200" dirty="0"/>
              <a:t> </a:t>
            </a:r>
            <a:r>
              <a:rPr lang="it-IT" altLang="it-IT" sz="1200" dirty="0" err="1"/>
              <a:t>as</a:t>
            </a:r>
            <a:r>
              <a:rPr lang="it-IT" altLang="it-IT" sz="1200" dirty="0"/>
              <a:t> input. </a:t>
            </a:r>
            <a:r>
              <a:rPr lang="it-IT" altLang="it-IT" sz="1200" dirty="0" err="1"/>
              <a:t>Instead</a:t>
            </a:r>
            <a:r>
              <a:rPr lang="it-IT" altLang="it-IT" sz="1200" dirty="0"/>
              <a:t>, </a:t>
            </a:r>
            <a:r>
              <a:rPr lang="it-IT" altLang="it-IT" sz="1200" dirty="0" err="1"/>
              <a:t>when</a:t>
            </a:r>
            <a:r>
              <a:rPr lang="it-IT" altLang="it-IT" sz="1200" dirty="0"/>
              <a:t> </a:t>
            </a:r>
            <a:r>
              <a:rPr lang="it-IT" altLang="it-IT" sz="1200" dirty="0" err="1"/>
              <a:t>having</a:t>
            </a:r>
            <a:r>
              <a:rPr lang="it-IT" altLang="it-IT" sz="1200" dirty="0"/>
              <a:t> to deal with </a:t>
            </a:r>
            <a:r>
              <a:rPr lang="it-IT" altLang="it-IT" sz="1200" dirty="0" err="1"/>
              <a:t>noisy</a:t>
            </a:r>
            <a:r>
              <a:rPr lang="it-IT" altLang="it-IT" sz="1200" dirty="0"/>
              <a:t> audio, the use of </a:t>
            </a:r>
            <a:r>
              <a:rPr lang="it-IT" altLang="it-IT" sz="1200" b="1" dirty="0"/>
              <a:t>DDNM</a:t>
            </a:r>
            <a:r>
              <a:rPr lang="it-IT" altLang="it-IT" sz="1200" dirty="0"/>
              <a:t> </a:t>
            </a:r>
            <a:r>
              <a:rPr lang="it-IT" altLang="it-IT" sz="1200" dirty="0" err="1"/>
              <a:t>allows</a:t>
            </a:r>
            <a:r>
              <a:rPr lang="it-IT" altLang="it-IT" sz="1200" dirty="0"/>
              <a:t> to </a:t>
            </a:r>
            <a:r>
              <a:rPr lang="it-IT" altLang="it-IT" sz="1200" dirty="0" err="1"/>
              <a:t>perform</a:t>
            </a:r>
            <a:r>
              <a:rPr lang="it-IT" altLang="it-IT" sz="1200" dirty="0"/>
              <a:t> </a:t>
            </a:r>
            <a:r>
              <a:rPr lang="it-IT" altLang="it-IT" sz="1200" dirty="0" err="1"/>
              <a:t>denoising</a:t>
            </a:r>
            <a:r>
              <a:rPr lang="it-IT" altLang="it-IT" sz="1200" dirty="0"/>
              <a:t> </a:t>
            </a:r>
            <a:r>
              <a:rPr lang="it-IT" altLang="it-IT" sz="1200" dirty="0" err="1"/>
              <a:t>achieving</a:t>
            </a:r>
            <a:r>
              <a:rPr lang="it-IT" altLang="it-IT" sz="1200" dirty="0"/>
              <a:t> </a:t>
            </a:r>
            <a:r>
              <a:rPr lang="it-IT" altLang="it-IT" sz="1200" dirty="0" err="1"/>
              <a:t>amazing</a:t>
            </a:r>
            <a:r>
              <a:rPr lang="it-IT" altLang="it-IT" sz="1200" dirty="0"/>
              <a:t> </a:t>
            </a:r>
            <a:r>
              <a:rPr lang="it-IT" altLang="it-IT" sz="1200" dirty="0" err="1"/>
              <a:t>results</a:t>
            </a:r>
            <a:r>
              <a:rPr lang="it-IT" altLang="it-IT" dirty="0"/>
              <a:t>. </a:t>
            </a:r>
            <a:r>
              <a:rPr lang="it-IT" dirty="0">
                <a:effectLst/>
                <a:latin typeface="Arial" panose="020B0604020202020204" pitchFamily="34" charset="0"/>
              </a:rPr>
              <a:t>To </a:t>
            </a:r>
            <a:r>
              <a:rPr lang="it-IT" b="1" dirty="0" err="1">
                <a:effectLst/>
                <a:latin typeface="Arial" panose="020B0604020202020204" pitchFamily="34" charset="0"/>
              </a:rPr>
              <a:t>carry</a:t>
            </a:r>
            <a:r>
              <a:rPr lang="it-IT" b="1" dirty="0">
                <a:effectLst/>
                <a:latin typeface="Arial" panose="020B0604020202020204" pitchFamily="34" charset="0"/>
              </a:rPr>
              <a:t> on </a:t>
            </a:r>
            <a:r>
              <a:rPr lang="it-IT" b="1" dirty="0" err="1">
                <a:effectLst/>
                <a:latin typeface="Arial" panose="020B0604020202020204" pitchFamily="34" charset="0"/>
              </a:rPr>
              <a:t>our</a:t>
            </a:r>
            <a:r>
              <a:rPr lang="it-IT" b="1" dirty="0">
                <a:effectLst/>
                <a:latin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</a:rPr>
              <a:t>research</a:t>
            </a:r>
            <a:r>
              <a:rPr lang="it-IT" dirty="0">
                <a:effectLst/>
                <a:latin typeface="Arial" panose="020B0604020202020204" pitchFamily="34" charset="0"/>
              </a:rPr>
              <a:t>, </a:t>
            </a:r>
            <a:r>
              <a:rPr lang="it-IT" dirty="0" err="1">
                <a:effectLst/>
                <a:latin typeface="Arial" panose="020B0604020202020204" pitchFamily="34" charset="0"/>
              </a:rPr>
              <a:t>two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ideas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could</a:t>
            </a:r>
            <a:r>
              <a:rPr lang="it-IT" dirty="0">
                <a:effectLst/>
                <a:latin typeface="Arial" panose="020B0604020202020204" pitchFamily="34" charset="0"/>
              </a:rPr>
              <a:t> be </a:t>
            </a:r>
            <a:r>
              <a:rPr lang="it-IT" b="1" dirty="0" err="1">
                <a:effectLst/>
                <a:latin typeface="Arial" panose="020B0604020202020204" pitchFamily="34" charset="0"/>
              </a:rPr>
              <a:t>further</a:t>
            </a:r>
            <a:r>
              <a:rPr lang="it-IT" b="1" dirty="0">
                <a:effectLst/>
                <a:latin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</a:rPr>
              <a:t>explored</a:t>
            </a:r>
            <a:r>
              <a:rPr lang="it-IT" dirty="0">
                <a:effectLst/>
                <a:latin typeface="Arial" panose="020B0604020202020204" pitchFamily="34" charset="0"/>
              </a:rPr>
              <a:t>. The </a:t>
            </a:r>
            <a:r>
              <a:rPr lang="it-IT" dirty="0" err="1">
                <a:effectLst/>
                <a:latin typeface="Arial" panose="020B0604020202020204" pitchFamily="34" charset="0"/>
              </a:rPr>
              <a:t>former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regarding</a:t>
            </a:r>
            <a:r>
              <a:rPr lang="it-IT" dirty="0">
                <a:effectLst/>
                <a:latin typeface="Arial" panose="020B0604020202020204" pitchFamily="34" charset="0"/>
              </a:rPr>
              <a:t> the </a:t>
            </a:r>
            <a:r>
              <a:rPr lang="it-IT" dirty="0" err="1">
                <a:effectLst/>
                <a:latin typeface="Arial" panose="020B0604020202020204" pitchFamily="34" charset="0"/>
              </a:rPr>
              <a:t>creation</a:t>
            </a:r>
            <a:r>
              <a:rPr lang="it-IT" dirty="0">
                <a:effectLst/>
                <a:latin typeface="Arial" panose="020B0604020202020204" pitchFamily="34" charset="0"/>
              </a:rPr>
              <a:t> of a </a:t>
            </a:r>
            <a:r>
              <a:rPr lang="it-IT" dirty="0" err="1">
                <a:effectLst/>
                <a:latin typeface="Arial" panose="020B0604020202020204" pitchFamily="34" charset="0"/>
              </a:rPr>
              <a:t>communication</a:t>
            </a:r>
            <a:r>
              <a:rPr lang="it-IT" dirty="0">
                <a:effectLst/>
                <a:latin typeface="Arial" panose="020B0604020202020204" pitchFamily="34" charset="0"/>
              </a:rPr>
              <a:t> system to </a:t>
            </a:r>
            <a:r>
              <a:rPr lang="it-IT" dirty="0" err="1">
                <a:effectLst/>
                <a:latin typeface="Arial" panose="020B0604020202020204" pitchFamily="34" charset="0"/>
              </a:rPr>
              <a:t>automatically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identify</a:t>
            </a:r>
            <a:r>
              <a:rPr lang="it-IT" dirty="0">
                <a:effectLst/>
                <a:latin typeface="Arial" panose="020B0604020202020204" pitchFamily="34" charset="0"/>
              </a:rPr>
              <a:t> the </a:t>
            </a:r>
            <a:r>
              <a:rPr lang="it-IT" dirty="0" err="1">
                <a:effectLst/>
                <a:latin typeface="Arial" panose="020B0604020202020204" pitchFamily="34" charset="0"/>
              </a:rPr>
              <a:t>problematic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segments</a:t>
            </a:r>
            <a:r>
              <a:rPr lang="it-IT" dirty="0">
                <a:effectLst/>
                <a:latin typeface="Arial" panose="020B0604020202020204" pitchFamily="34" charset="0"/>
              </a:rPr>
              <a:t> after </a:t>
            </a:r>
            <a:r>
              <a:rPr lang="it-IT" dirty="0" err="1">
                <a:effectLst/>
                <a:latin typeface="Arial" panose="020B0604020202020204" pitchFamily="34" charset="0"/>
              </a:rPr>
              <a:t>denoising</a:t>
            </a:r>
            <a:r>
              <a:rPr lang="it-IT" dirty="0">
                <a:effectLst/>
                <a:latin typeface="Arial" panose="020B0604020202020204" pitchFamily="34" charset="0"/>
              </a:rPr>
              <a:t> and </a:t>
            </a:r>
            <a:r>
              <a:rPr lang="it-IT" dirty="0" err="1">
                <a:effectLst/>
                <a:latin typeface="Arial" panose="020B0604020202020204" pitchFamily="34" charset="0"/>
              </a:rPr>
              <a:t>inpaint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them</a:t>
            </a:r>
            <a:r>
              <a:rPr lang="it-IT" dirty="0">
                <a:effectLst/>
                <a:latin typeface="Arial" panose="020B0604020202020204" pitchFamily="34" charset="0"/>
              </a:rPr>
              <a:t>. The </a:t>
            </a:r>
            <a:r>
              <a:rPr lang="it-IT" dirty="0" err="1">
                <a:effectLst/>
                <a:latin typeface="Arial" panose="020B0604020202020204" pitchFamily="34" charset="0"/>
              </a:rPr>
              <a:t>latter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regarding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inpainting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without</a:t>
            </a:r>
            <a:r>
              <a:rPr lang="it-IT" dirty="0">
                <a:effectLst/>
                <a:latin typeface="Arial" panose="020B0604020202020204" pitchFamily="34" charset="0"/>
              </a:rPr>
              <a:t> a text </a:t>
            </a:r>
            <a:r>
              <a:rPr lang="it-IT" dirty="0" err="1">
                <a:effectLst/>
                <a:latin typeface="Arial" panose="020B0604020202020204" pitchFamily="34" charset="0"/>
              </a:rPr>
              <a:t>description</a:t>
            </a:r>
            <a:r>
              <a:rPr lang="it-IT" dirty="0">
                <a:effectLst/>
                <a:latin typeface="Arial" panose="020B0604020202020204" pitchFamily="34" charset="0"/>
              </a:rPr>
              <a:t>, </a:t>
            </a:r>
            <a:r>
              <a:rPr lang="it-IT" dirty="0" err="1">
                <a:effectLst/>
                <a:latin typeface="Arial" panose="020B0604020202020204" pitchFamily="34" charset="0"/>
              </a:rPr>
              <a:t>using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only</a:t>
            </a:r>
            <a:r>
              <a:rPr lang="it-IT" dirty="0">
                <a:effectLst/>
                <a:latin typeface="Arial" panose="020B0604020202020204" pitchFamily="34" charset="0"/>
              </a:rPr>
              <a:t> the </a:t>
            </a:r>
            <a:r>
              <a:rPr lang="it-IT" dirty="0" err="1">
                <a:effectLst/>
                <a:latin typeface="Arial" panose="020B0604020202020204" pitchFamily="34" charset="0"/>
              </a:rPr>
              <a:t>known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portion</a:t>
            </a:r>
            <a:r>
              <a:rPr lang="it-IT" dirty="0">
                <a:effectLst/>
                <a:latin typeface="Arial" panose="020B0604020202020204" pitchFamily="34" charset="0"/>
              </a:rPr>
              <a:t> of the audio </a:t>
            </a:r>
            <a:r>
              <a:rPr lang="it-IT" dirty="0" err="1">
                <a:effectLst/>
                <a:latin typeface="Arial" panose="020B0604020202020204" pitchFamily="34" charset="0"/>
              </a:rPr>
              <a:t>as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conditioning</a:t>
            </a:r>
            <a:r>
              <a:rPr lang="it-IT" dirty="0">
                <a:effectLst/>
                <a:latin typeface="Arial" panose="020B0604020202020204" pitchFamily="34" charset="0"/>
              </a:rPr>
              <a:t>. </a:t>
            </a:r>
            <a:r>
              <a:rPr lang="it-IT" dirty="0" err="1">
                <a:effectLst/>
                <a:latin typeface="Arial" panose="020B0604020202020204" pitchFamily="34" charset="0"/>
              </a:rPr>
              <a:t>This</a:t>
            </a:r>
            <a:r>
              <a:rPr lang="it-IT" dirty="0">
                <a:effectLst/>
                <a:latin typeface="Arial" panose="020B0604020202020204" pitchFamily="34" charset="0"/>
              </a:rPr>
              <a:t> second point </a:t>
            </a:r>
            <a:r>
              <a:rPr lang="it-IT" dirty="0" err="1">
                <a:effectLst/>
                <a:latin typeface="Arial" panose="020B0604020202020204" pitchFamily="34" charset="0"/>
              </a:rPr>
              <a:t>is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currently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being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developed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as</a:t>
            </a:r>
            <a:r>
              <a:rPr lang="it-IT" dirty="0">
                <a:effectLst/>
                <a:latin typeface="Arial" panose="020B0604020202020204" pitchFamily="34" charset="0"/>
              </a:rPr>
              <a:t> part of </a:t>
            </a:r>
            <a:r>
              <a:rPr lang="it-IT" b="1" dirty="0">
                <a:effectLst/>
                <a:latin typeface="Arial" panose="020B0604020202020204" pitchFamily="34" charset="0"/>
              </a:rPr>
              <a:t>an </a:t>
            </a:r>
            <a:r>
              <a:rPr lang="it-IT" b="1" dirty="0" err="1">
                <a:effectLst/>
                <a:latin typeface="Arial" panose="020B0604020202020204" pitchFamily="34" charset="0"/>
              </a:rPr>
              <a:t>academic</a:t>
            </a:r>
            <a:r>
              <a:rPr lang="it-IT" b="1" dirty="0">
                <a:effectLst/>
                <a:latin typeface="Arial" panose="020B0604020202020204" pitchFamily="34" charset="0"/>
              </a:rPr>
              <a:t> paper </a:t>
            </a:r>
            <a:r>
              <a:rPr lang="it-IT" b="1" dirty="0" err="1">
                <a:effectLst/>
                <a:latin typeface="Arial" panose="020B0604020202020204" pitchFamily="34" charset="0"/>
              </a:rPr>
              <a:t>regarding</a:t>
            </a:r>
            <a:r>
              <a:rPr lang="it-IT" b="1" dirty="0">
                <a:effectLst/>
                <a:latin typeface="Arial" panose="020B0604020202020204" pitchFamily="34" charset="0"/>
              </a:rPr>
              <a:t> </a:t>
            </a:r>
            <a:r>
              <a:rPr lang="it-IT" b="1" dirty="0" err="1">
                <a:effectLst/>
                <a:latin typeface="Arial" panose="020B0604020202020204" pitchFamily="34" charset="0"/>
              </a:rPr>
              <a:t>this</a:t>
            </a:r>
            <a:r>
              <a:rPr lang="it-IT" b="1" dirty="0">
                <a:effectLst/>
                <a:latin typeface="Arial" panose="020B0604020202020204" pitchFamily="34" charset="0"/>
              </a:rPr>
              <a:t> work. </a:t>
            </a:r>
            <a:r>
              <a:rPr lang="it-IT" dirty="0" err="1">
                <a:effectLst/>
                <a:latin typeface="Arial" panose="020B0604020202020204" pitchFamily="34" charset="0"/>
              </a:rPr>
              <a:t>That’s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all</a:t>
            </a:r>
            <a:r>
              <a:rPr lang="it-IT" dirty="0">
                <a:effectLst/>
                <a:latin typeface="Arial" panose="020B0604020202020204" pitchFamily="34" charset="0"/>
              </a:rPr>
              <a:t> for </a:t>
            </a:r>
            <a:r>
              <a:rPr lang="it-IT" dirty="0" err="1">
                <a:effectLst/>
                <a:latin typeface="Arial" panose="020B0604020202020204" pitchFamily="34" charset="0"/>
              </a:rPr>
              <a:t>my</a:t>
            </a:r>
            <a:r>
              <a:rPr lang="it-IT" dirty="0">
                <a:effectLst/>
                <a:latin typeface="Arial" panose="020B0604020202020204" pitchFamily="34" charset="0"/>
              </a:rPr>
              <a:t> </a:t>
            </a:r>
            <a:r>
              <a:rPr lang="it-IT" dirty="0" err="1">
                <a:effectLst/>
                <a:latin typeface="Arial" panose="020B0604020202020204" pitchFamily="34" charset="0"/>
              </a:rPr>
              <a:t>presentation</a:t>
            </a:r>
            <a:r>
              <a:rPr lang="it-IT" dirty="0">
                <a:effectLst/>
                <a:latin typeface="Arial" panose="020B0604020202020204" pitchFamily="34" charset="0"/>
              </a:rPr>
              <a:t>. Thank </a:t>
            </a:r>
            <a:r>
              <a:rPr lang="it-IT" dirty="0" err="1">
                <a:effectLst/>
                <a:latin typeface="Arial" panose="020B0604020202020204" pitchFamily="34" charset="0"/>
              </a:rPr>
              <a:t>you</a:t>
            </a:r>
            <a:r>
              <a:rPr lang="it-IT" dirty="0">
                <a:effectLst/>
                <a:latin typeface="Arial" panose="020B0604020202020204" pitchFamily="34" charset="0"/>
              </a:rPr>
              <a:t> for the </a:t>
            </a:r>
            <a:r>
              <a:rPr lang="it-IT" dirty="0" err="1">
                <a:effectLst/>
                <a:latin typeface="Arial" panose="020B0604020202020204" pitchFamily="34" charset="0"/>
              </a:rPr>
              <a:t>attention</a:t>
            </a:r>
            <a:r>
              <a:rPr lang="it-IT" dirty="0">
                <a:effectLst/>
                <a:latin typeface="Arial" panose="020B0604020202020204" pitchFamily="34" charset="0"/>
              </a:rPr>
              <a:t> and </a:t>
            </a:r>
            <a:r>
              <a:rPr lang="it-IT" dirty="0" err="1">
                <a:effectLst/>
                <a:latin typeface="Arial" panose="020B0604020202020204" pitchFamily="34" charset="0"/>
              </a:rPr>
              <a:t>have</a:t>
            </a:r>
            <a:r>
              <a:rPr lang="it-IT" dirty="0">
                <a:effectLst/>
                <a:latin typeface="Arial" panose="020B0604020202020204" pitchFamily="34" charset="0"/>
              </a:rPr>
              <a:t> a good day!</a:t>
            </a:r>
            <a:endParaRPr lang="it-I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7742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14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it-I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492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16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666694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17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244729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18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483551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19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34551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2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/>
              <a:t>In </a:t>
            </a:r>
            <a:r>
              <a:rPr lang="it-IT" altLang="it-IT" dirty="0" err="1"/>
              <a:t>this</a:t>
            </a:r>
            <a:r>
              <a:rPr lang="it-IT" altLang="it-IT" dirty="0"/>
              <a:t> </a:t>
            </a:r>
            <a:r>
              <a:rPr lang="it-IT" altLang="it-IT" dirty="0" err="1"/>
              <a:t>presentation</a:t>
            </a:r>
            <a:r>
              <a:rPr lang="it-IT" altLang="it-IT" dirty="0"/>
              <a:t> </a:t>
            </a:r>
            <a:r>
              <a:rPr lang="it-IT" altLang="it-IT" dirty="0" err="1"/>
              <a:t>I’ll</a:t>
            </a:r>
            <a:r>
              <a:rPr lang="it-IT" altLang="it-IT" dirty="0"/>
              <a:t> first talk </a:t>
            </a:r>
            <a:r>
              <a:rPr lang="it-IT" altLang="it-IT" dirty="0" err="1"/>
              <a:t>about</a:t>
            </a:r>
            <a:r>
              <a:rPr lang="it-IT" altLang="it-IT" dirty="0"/>
              <a:t> the </a:t>
            </a:r>
            <a:r>
              <a:rPr lang="it-IT" altLang="it-IT" b="1" dirty="0" err="1"/>
              <a:t>basic</a:t>
            </a:r>
            <a:r>
              <a:rPr lang="it-IT" altLang="it-IT" b="1" dirty="0"/>
              <a:t> </a:t>
            </a:r>
            <a:r>
              <a:rPr lang="it-IT" altLang="it-IT" b="1" dirty="0" err="1"/>
              <a:t>elements</a:t>
            </a:r>
            <a:r>
              <a:rPr lang="it-IT" altLang="it-IT" b="1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need</a:t>
            </a:r>
            <a:r>
              <a:rPr lang="it-IT" altLang="it-IT" dirty="0"/>
              <a:t> to know to </a:t>
            </a:r>
            <a:r>
              <a:rPr lang="it-IT" altLang="it-IT" dirty="0" err="1"/>
              <a:t>understand</a:t>
            </a:r>
            <a:r>
              <a:rPr lang="it-IT" altLang="it-IT" dirty="0"/>
              <a:t> the </a:t>
            </a:r>
            <a:r>
              <a:rPr lang="it-IT" altLang="it-IT" dirty="0" err="1"/>
              <a:t>context</a:t>
            </a:r>
            <a:r>
              <a:rPr lang="it-IT" altLang="it-IT" dirty="0"/>
              <a:t>. </a:t>
            </a:r>
            <a:r>
              <a:rPr lang="it-IT" altLang="it-IT" dirty="0" err="1"/>
              <a:t>Then</a:t>
            </a:r>
            <a:r>
              <a:rPr lang="it-IT" altLang="it-IT" dirty="0"/>
              <a:t> </a:t>
            </a:r>
            <a:r>
              <a:rPr lang="it-IT" altLang="it-IT" dirty="0" err="1"/>
              <a:t>I’ll</a:t>
            </a:r>
            <a:r>
              <a:rPr lang="it-IT" altLang="it-IT" dirty="0"/>
              <a:t> </a:t>
            </a:r>
            <a:r>
              <a:rPr lang="it-IT" altLang="it-IT" dirty="0" err="1"/>
              <a:t>present</a:t>
            </a:r>
            <a:r>
              <a:rPr lang="it-IT" altLang="it-IT" dirty="0"/>
              <a:t> the </a:t>
            </a:r>
            <a:r>
              <a:rPr lang="it-IT" altLang="it-IT" b="1" dirty="0"/>
              <a:t>state-of-the-art model </a:t>
            </a:r>
            <a:r>
              <a:rPr lang="it-IT" altLang="it-IT" dirty="0"/>
              <a:t>for audio generation. </a:t>
            </a:r>
            <a:r>
              <a:rPr lang="it-IT" altLang="it-IT" dirty="0" err="1"/>
              <a:t>I’ll</a:t>
            </a:r>
            <a:r>
              <a:rPr lang="it-IT" altLang="it-IT" dirty="0"/>
              <a:t> continue </a:t>
            </a:r>
            <a:r>
              <a:rPr lang="it-IT" altLang="it-IT" dirty="0" err="1"/>
              <a:t>showing</a:t>
            </a:r>
            <a:r>
              <a:rPr lang="it-IT" altLang="it-IT" dirty="0"/>
              <a:t> the </a:t>
            </a:r>
            <a:r>
              <a:rPr lang="it-IT" altLang="it-IT" b="1" dirty="0"/>
              <a:t>technique</a:t>
            </a:r>
            <a:r>
              <a:rPr lang="it-IT" altLang="it-IT" dirty="0"/>
              <a:t>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used</a:t>
            </a:r>
            <a:r>
              <a:rPr lang="it-IT" altLang="it-IT" dirty="0"/>
              <a:t> for </a:t>
            </a:r>
            <a:r>
              <a:rPr lang="it-IT" altLang="it-IT" dirty="0" err="1"/>
              <a:t>inpainting</a:t>
            </a:r>
            <a:r>
              <a:rPr lang="it-IT" altLang="it-IT" dirty="0"/>
              <a:t> and </a:t>
            </a:r>
            <a:r>
              <a:rPr lang="it-IT" altLang="it-IT" dirty="0" err="1"/>
              <a:t>I’ll</a:t>
            </a:r>
            <a:r>
              <a:rPr lang="it-IT" altLang="it-IT" dirty="0"/>
              <a:t> show the </a:t>
            </a:r>
            <a:r>
              <a:rPr lang="it-IT" altLang="it-IT" b="1" dirty="0" err="1"/>
              <a:t>results</a:t>
            </a:r>
            <a:r>
              <a:rPr lang="it-IT" altLang="it-IT" dirty="0"/>
              <a:t>. </a:t>
            </a:r>
            <a:r>
              <a:rPr lang="it-IT" altLang="it-IT" dirty="0" err="1"/>
              <a:t>Finally</a:t>
            </a:r>
            <a:r>
              <a:rPr lang="it-IT" altLang="it-IT" dirty="0"/>
              <a:t> I </a:t>
            </a:r>
            <a:r>
              <a:rPr lang="it-IT" altLang="it-IT" dirty="0" err="1"/>
              <a:t>will</a:t>
            </a:r>
            <a:r>
              <a:rPr lang="it-IT" altLang="it-IT" dirty="0"/>
              <a:t> </a:t>
            </a:r>
            <a:r>
              <a:rPr lang="it-IT" altLang="it-IT" dirty="0" err="1"/>
              <a:t>discuss</a:t>
            </a:r>
            <a:r>
              <a:rPr lang="it-IT" altLang="it-IT" dirty="0"/>
              <a:t> an </a:t>
            </a:r>
            <a:r>
              <a:rPr lang="it-IT" altLang="it-IT" b="1" dirty="0" err="1"/>
              <a:t>additional</a:t>
            </a:r>
            <a:r>
              <a:rPr lang="it-IT" altLang="it-IT" b="1" dirty="0"/>
              <a:t> use case </a:t>
            </a:r>
            <a:r>
              <a:rPr lang="it-IT" altLang="it-IT" b="1" dirty="0" err="1"/>
              <a:t>regarding</a:t>
            </a:r>
            <a:r>
              <a:rPr lang="it-IT" altLang="it-IT" b="1" dirty="0"/>
              <a:t> </a:t>
            </a:r>
            <a:r>
              <a:rPr lang="it-IT" altLang="it-IT" b="1" dirty="0" err="1"/>
              <a:t>communication</a:t>
            </a:r>
            <a:r>
              <a:rPr lang="it-IT" altLang="it-IT" b="1" dirty="0"/>
              <a:t> </a:t>
            </a:r>
            <a:r>
              <a:rPr lang="it-IT" altLang="it-IT" b="1" dirty="0" err="1"/>
              <a:t>scenarios</a:t>
            </a:r>
            <a:r>
              <a:rPr lang="it-IT" altLang="it-IT" dirty="0"/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3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 generation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creating</a:t>
            </a:r>
            <a:r>
              <a:rPr lang="it-IT" dirty="0"/>
              <a:t> new and </a:t>
            </a:r>
            <a:r>
              <a:rPr lang="it-IT" dirty="0" err="1"/>
              <a:t>realistic</a:t>
            </a:r>
            <a:r>
              <a:rPr lang="it-IT" dirty="0"/>
              <a:t> audio </a:t>
            </a:r>
            <a:r>
              <a:rPr lang="it-IT" dirty="0" err="1"/>
              <a:t>content</a:t>
            </a:r>
            <a:r>
              <a:rPr lang="it-IT" dirty="0"/>
              <a:t>. In </a:t>
            </a:r>
            <a:r>
              <a:rPr lang="it-IT" dirty="0" err="1"/>
              <a:t>this</a:t>
            </a:r>
            <a:r>
              <a:rPr lang="it-IT" dirty="0"/>
              <a:t> work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discuss</a:t>
            </a:r>
            <a:r>
              <a:rPr lang="it-IT" dirty="0"/>
              <a:t> </a:t>
            </a:r>
            <a:r>
              <a:rPr lang="it-IT" b="1" dirty="0"/>
              <a:t>Text-To-Audio generation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employs</a:t>
            </a:r>
            <a:r>
              <a:rPr lang="it-IT" dirty="0"/>
              <a:t> a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to generate the audio clips. Audio </a:t>
            </a:r>
            <a:r>
              <a:rPr lang="it-IT" dirty="0" err="1"/>
              <a:t>inpainting</a:t>
            </a:r>
            <a:r>
              <a:rPr lang="it-IT" dirty="0"/>
              <a:t>, </a:t>
            </a:r>
            <a:r>
              <a:rPr lang="it-IT" dirty="0" err="1"/>
              <a:t>instead</a:t>
            </a:r>
            <a:r>
              <a:rPr lang="it-IT" dirty="0"/>
              <a:t>, </a:t>
            </a:r>
            <a:r>
              <a:rPr lang="it-IT" dirty="0" err="1"/>
              <a:t>involves</a:t>
            </a:r>
            <a:r>
              <a:rPr lang="it-IT" dirty="0"/>
              <a:t> the </a:t>
            </a:r>
            <a:r>
              <a:rPr lang="it-IT" dirty="0" err="1"/>
              <a:t>reconstruction</a:t>
            </a:r>
            <a:r>
              <a:rPr lang="it-IT" dirty="0"/>
              <a:t> of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portions</a:t>
            </a:r>
            <a:r>
              <a:rPr lang="it-IT" dirty="0"/>
              <a:t> of audio </a:t>
            </a:r>
            <a:r>
              <a:rPr lang="it-IT" dirty="0" err="1"/>
              <a:t>signals</a:t>
            </a:r>
            <a:r>
              <a:rPr lang="it-IT" dirty="0"/>
              <a:t>, </a:t>
            </a:r>
            <a:r>
              <a:rPr lang="it-IT" dirty="0" err="1"/>
              <a:t>aiming</a:t>
            </a:r>
            <a:r>
              <a:rPr lang="it-IT" dirty="0"/>
              <a:t> to </a:t>
            </a:r>
            <a:r>
              <a:rPr lang="it-IT" b="1" dirty="0" err="1"/>
              <a:t>restore</a:t>
            </a:r>
            <a:r>
              <a:rPr lang="it-IT" b="1" dirty="0"/>
              <a:t> the </a:t>
            </a:r>
            <a:r>
              <a:rPr lang="it-IT" b="1" dirty="0" err="1"/>
              <a:t>original</a:t>
            </a:r>
            <a:r>
              <a:rPr lang="it-IT" b="1" dirty="0"/>
              <a:t> audio </a:t>
            </a:r>
            <a:r>
              <a:rPr lang="it-IT" dirty="0" err="1"/>
              <a:t>content</a:t>
            </a:r>
            <a:r>
              <a:rPr lang="it-IT" dirty="0"/>
              <a:t>. The </a:t>
            </a:r>
            <a:r>
              <a:rPr lang="it-IT" dirty="0" err="1"/>
              <a:t>main</a:t>
            </a:r>
            <a:r>
              <a:rPr lang="it-IT" dirty="0"/>
              <a:t> goal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ensuring</a:t>
            </a:r>
            <a:r>
              <a:rPr lang="it-IT" dirty="0"/>
              <a:t> </a:t>
            </a:r>
            <a:r>
              <a:rPr lang="it-IT" b="1" dirty="0" err="1"/>
              <a:t>coherence</a:t>
            </a:r>
            <a:r>
              <a:rPr lang="it-IT" b="1" dirty="0"/>
              <a:t> and </a:t>
            </a:r>
            <a:r>
              <a:rPr lang="it-IT" b="1" dirty="0" err="1"/>
              <a:t>continuity</a:t>
            </a:r>
            <a:r>
              <a:rPr lang="it-IT" b="1" dirty="0"/>
              <a:t> </a:t>
            </a:r>
            <a:r>
              <a:rPr lang="it-IT" dirty="0"/>
              <a:t>in the </a:t>
            </a:r>
            <a:r>
              <a:rPr lang="it-IT" dirty="0" err="1"/>
              <a:t>inpainted</a:t>
            </a:r>
            <a:r>
              <a:rPr lang="it-IT" dirty="0"/>
              <a:t> audio, </a:t>
            </a:r>
            <a:r>
              <a:rPr lang="it-IT" b="1" dirty="0" err="1"/>
              <a:t>blending</a:t>
            </a:r>
            <a:r>
              <a:rPr lang="it-IT" dirty="0"/>
              <a:t> the </a:t>
            </a:r>
            <a:r>
              <a:rPr lang="it-IT" dirty="0" err="1"/>
              <a:t>generated</a:t>
            </a:r>
            <a:r>
              <a:rPr lang="it-IT" dirty="0"/>
              <a:t> </a:t>
            </a:r>
            <a:r>
              <a:rPr lang="it-IT" dirty="0" err="1"/>
              <a:t>portion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one.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454529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4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b="1" dirty="0"/>
              <a:t>start with a background </a:t>
            </a:r>
            <a:r>
              <a:rPr lang="it-IT" dirty="0"/>
              <a:t>on </a:t>
            </a:r>
            <a:r>
              <a:rPr lang="it-IT" dirty="0" err="1"/>
              <a:t>diffusion</a:t>
            </a:r>
            <a:r>
              <a:rPr lang="it-IT" dirty="0"/>
              <a:t> models. </a:t>
            </a:r>
            <a:r>
              <a:rPr lang="it-IT" dirty="0" err="1"/>
              <a:t>They</a:t>
            </a:r>
            <a:r>
              <a:rPr lang="it-IT" dirty="0"/>
              <a:t> are a </a:t>
            </a:r>
            <a:r>
              <a:rPr lang="it-IT" b="1" dirty="0"/>
              <a:t>class of generative models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iteratively</a:t>
            </a:r>
            <a:r>
              <a:rPr lang="it-IT" dirty="0"/>
              <a:t> </a:t>
            </a:r>
            <a:r>
              <a:rPr lang="it-IT" dirty="0" err="1"/>
              <a:t>transform</a:t>
            </a:r>
            <a:r>
              <a:rPr lang="it-IT" dirty="0"/>
              <a:t> an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target </a:t>
            </a:r>
            <a:r>
              <a:rPr lang="it-IT" dirty="0" err="1"/>
              <a:t>distribution</a:t>
            </a:r>
            <a:r>
              <a:rPr lang="it-IT" dirty="0"/>
              <a:t>, to generate new samples and </a:t>
            </a:r>
            <a:r>
              <a:rPr lang="it-IT" dirty="0" err="1"/>
              <a:t>perform</a:t>
            </a:r>
            <a:r>
              <a:rPr lang="it-IT" dirty="0"/>
              <a:t> a range of tasks 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denoising</a:t>
            </a:r>
            <a:r>
              <a:rPr lang="it-IT" dirty="0"/>
              <a:t> and </a:t>
            </a:r>
            <a:r>
              <a:rPr lang="it-IT" dirty="0" err="1"/>
              <a:t>inpainting</a:t>
            </a:r>
            <a:r>
              <a:rPr lang="it-IT" dirty="0"/>
              <a:t>. </a:t>
            </a:r>
            <a:r>
              <a:rPr lang="it-IT" dirty="0" err="1"/>
              <a:t>Diffusion</a:t>
            </a:r>
            <a:r>
              <a:rPr lang="it-IT" dirty="0"/>
              <a:t> models work in </a:t>
            </a:r>
            <a:r>
              <a:rPr lang="it-IT" b="1" dirty="0" err="1"/>
              <a:t>two</a:t>
            </a:r>
            <a:r>
              <a:rPr lang="it-IT" b="1" dirty="0"/>
              <a:t> </a:t>
            </a:r>
            <a:r>
              <a:rPr lang="it-IT" b="1" dirty="0" err="1"/>
              <a:t>phases</a:t>
            </a:r>
            <a:r>
              <a:rPr lang="it-IT" dirty="0"/>
              <a:t>. In the </a:t>
            </a:r>
            <a:r>
              <a:rPr lang="it-IT" b="1" dirty="0" err="1"/>
              <a:t>forward</a:t>
            </a:r>
            <a:r>
              <a:rPr lang="it-IT" b="1" dirty="0"/>
              <a:t> </a:t>
            </a:r>
            <a:r>
              <a:rPr lang="it-IT" b="1" dirty="0" err="1"/>
              <a:t>process</a:t>
            </a:r>
            <a:r>
              <a:rPr lang="it-IT" b="1" dirty="0"/>
              <a:t> </a:t>
            </a:r>
            <a:r>
              <a:rPr lang="it-IT" dirty="0"/>
              <a:t>small </a:t>
            </a:r>
            <a:r>
              <a:rPr lang="it-IT" dirty="0" err="1"/>
              <a:t>amounts</a:t>
            </a:r>
            <a:r>
              <a:rPr lang="it-IT" dirty="0"/>
              <a:t> of </a:t>
            </a:r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are </a:t>
            </a:r>
            <a:r>
              <a:rPr lang="it-IT" dirty="0" err="1"/>
              <a:t>added</a:t>
            </a:r>
            <a:r>
              <a:rPr lang="it-IT" dirty="0"/>
              <a:t> to the input sample </a:t>
            </a:r>
            <a:r>
              <a:rPr lang="it-IT" dirty="0" err="1"/>
              <a:t>through</a:t>
            </a:r>
            <a:r>
              <a:rPr lang="it-IT" dirty="0"/>
              <a:t> a </a:t>
            </a:r>
            <a:r>
              <a:rPr lang="it-IT" dirty="0" err="1"/>
              <a:t>series</a:t>
            </a:r>
            <a:r>
              <a:rPr lang="it-IT" dirty="0"/>
              <a:t> of steps. The model,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UNet</a:t>
            </a:r>
            <a:r>
              <a:rPr lang="it-IT" dirty="0"/>
              <a:t>, </a:t>
            </a:r>
            <a:r>
              <a:rPr lang="it-IT" b="1" dirty="0" err="1"/>
              <a:t>learns</a:t>
            </a:r>
            <a:r>
              <a:rPr lang="it-IT" b="1" dirty="0"/>
              <a:t> </a:t>
            </a:r>
            <a:r>
              <a:rPr lang="it-IT" b="1" dirty="0" err="1"/>
              <a:t>this</a:t>
            </a:r>
            <a:r>
              <a:rPr lang="it-IT" b="1" dirty="0"/>
              <a:t> </a:t>
            </a:r>
            <a:r>
              <a:rPr lang="it-IT" b="1" dirty="0" err="1"/>
              <a:t>noise</a:t>
            </a:r>
            <a:r>
              <a:rPr lang="it-IT" b="0" dirty="0"/>
              <a:t> </a:t>
            </a:r>
            <a:r>
              <a:rPr lang="it-IT" b="0" dirty="0" err="1"/>
              <a:t>which</a:t>
            </a:r>
            <a:r>
              <a:rPr lang="it-IT" b="0" dirty="0"/>
              <a:t> </a:t>
            </a:r>
            <a:r>
              <a:rPr lang="it-IT" b="0" dirty="0" err="1"/>
              <a:t>is</a:t>
            </a:r>
            <a:r>
              <a:rPr lang="it-IT" b="0" dirty="0"/>
              <a:t> </a:t>
            </a:r>
            <a:r>
              <a:rPr lang="it-IT" b="0" dirty="0" err="1"/>
              <a:t>then</a:t>
            </a:r>
            <a:r>
              <a:rPr lang="it-IT" b="0" dirty="0"/>
              <a:t> </a:t>
            </a:r>
            <a:r>
              <a:rPr lang="it-IT" b="0" dirty="0" err="1"/>
              <a:t>removed</a:t>
            </a:r>
            <a:r>
              <a:rPr lang="it-IT" b="0" dirty="0"/>
              <a:t> in </a:t>
            </a:r>
            <a:r>
              <a:rPr lang="it-IT" dirty="0"/>
              <a:t>the </a:t>
            </a:r>
            <a:r>
              <a:rPr lang="it-IT" b="1" dirty="0"/>
              <a:t>reverse </a:t>
            </a:r>
            <a:r>
              <a:rPr lang="it-IT" b="1" dirty="0" err="1"/>
              <a:t>process</a:t>
            </a:r>
            <a:r>
              <a:rPr lang="it-IT" b="0" dirty="0"/>
              <a:t> to generate samples from </a:t>
            </a:r>
            <a:r>
              <a:rPr lang="it-IT" b="0" dirty="0" err="1"/>
              <a:t>initial</a:t>
            </a:r>
            <a:r>
              <a:rPr lang="it-IT" b="0" dirty="0"/>
              <a:t> </a:t>
            </a:r>
            <a:r>
              <a:rPr lang="it-IT" b="0" dirty="0" err="1"/>
              <a:t>noise</a:t>
            </a:r>
            <a:r>
              <a:rPr lang="it-IT" b="0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922652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5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When</a:t>
            </a:r>
            <a:r>
              <a:rPr lang="it-IT" dirty="0"/>
              <a:t> working with audio in machine learning, the </a:t>
            </a:r>
            <a:r>
              <a:rPr lang="it-IT" b="1" dirty="0" err="1"/>
              <a:t>choice</a:t>
            </a:r>
            <a:r>
              <a:rPr lang="it-IT" b="1" dirty="0"/>
              <a:t> of </a:t>
            </a:r>
            <a:r>
              <a:rPr lang="it-IT" b="1" dirty="0" err="1"/>
              <a:t>representation</a:t>
            </a:r>
            <a:r>
              <a:rPr lang="it-IT" b="1" dirty="0"/>
              <a:t> </a:t>
            </a:r>
            <a:r>
              <a:rPr lang="it-IT" dirty="0" err="1"/>
              <a:t>heavily</a:t>
            </a:r>
            <a:r>
              <a:rPr lang="it-IT" dirty="0"/>
              <a:t> </a:t>
            </a:r>
            <a:r>
              <a:rPr lang="it-IT" b="1" dirty="0"/>
              <a:t>impacts the </a:t>
            </a:r>
            <a:r>
              <a:rPr lang="it-IT" b="1" dirty="0" err="1"/>
              <a:t>efficiency</a:t>
            </a:r>
            <a:r>
              <a:rPr lang="it-IT" b="1" dirty="0"/>
              <a:t> and </a:t>
            </a:r>
            <a:r>
              <a:rPr lang="it-IT" b="1" dirty="0" err="1"/>
              <a:t>effectiveness</a:t>
            </a:r>
            <a:r>
              <a:rPr lang="it-IT" b="1" dirty="0"/>
              <a:t> </a:t>
            </a:r>
            <a:r>
              <a:rPr lang="it-IT" dirty="0"/>
              <a:t>of the models. </a:t>
            </a:r>
            <a:r>
              <a:rPr lang="it-IT" dirty="0" err="1"/>
              <a:t>Waveforms</a:t>
            </a:r>
            <a:r>
              <a:rPr lang="it-IT" dirty="0"/>
              <a:t> </a:t>
            </a:r>
            <a:r>
              <a:rPr lang="it-IT" dirty="0" err="1"/>
              <a:t>suffer</a:t>
            </a:r>
            <a:r>
              <a:rPr lang="it-IT" dirty="0"/>
              <a:t> from </a:t>
            </a:r>
            <a:r>
              <a:rPr lang="it-IT" dirty="0" err="1"/>
              <a:t>inherent</a:t>
            </a:r>
            <a:r>
              <a:rPr lang="it-IT" dirty="0"/>
              <a:t> </a:t>
            </a:r>
            <a:r>
              <a:rPr lang="it-IT" dirty="0" err="1"/>
              <a:t>sparsity</a:t>
            </a:r>
            <a:r>
              <a:rPr lang="it-IT" dirty="0"/>
              <a:t>, so models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process</a:t>
            </a:r>
            <a:r>
              <a:rPr lang="it-IT" dirty="0"/>
              <a:t> and </a:t>
            </a:r>
            <a:r>
              <a:rPr lang="it-IT" dirty="0" err="1"/>
              <a:t>analyze</a:t>
            </a:r>
            <a:r>
              <a:rPr lang="it-IT" dirty="0"/>
              <a:t> a </a:t>
            </a:r>
            <a:r>
              <a:rPr lang="it-IT" b="1" dirty="0" err="1"/>
              <a:t>considerable</a:t>
            </a:r>
            <a:r>
              <a:rPr lang="it-IT" b="1" dirty="0"/>
              <a:t> </a:t>
            </a:r>
            <a:r>
              <a:rPr lang="it-IT" b="1" dirty="0" err="1"/>
              <a:t>amount</a:t>
            </a:r>
            <a:r>
              <a:rPr lang="it-IT" b="1" dirty="0"/>
              <a:t> </a:t>
            </a:r>
            <a:r>
              <a:rPr lang="it-IT" dirty="0"/>
              <a:t>of </a:t>
            </a:r>
            <a:r>
              <a:rPr lang="it-IT" b="1" dirty="0"/>
              <a:t>consecutive samples </a:t>
            </a:r>
            <a:r>
              <a:rPr lang="it-IT" dirty="0" err="1"/>
              <a:t>which</a:t>
            </a:r>
            <a:r>
              <a:rPr lang="it-IT" dirty="0"/>
              <a:t> leads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lose</a:t>
            </a:r>
            <a:r>
              <a:rPr lang="it-IT" dirty="0"/>
              <a:t> long-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and </a:t>
            </a:r>
            <a:r>
              <a:rPr lang="it-IT" dirty="0" err="1"/>
              <a:t>increases</a:t>
            </a:r>
            <a:r>
              <a:rPr lang="it-IT" dirty="0"/>
              <a:t> the </a:t>
            </a:r>
            <a:r>
              <a:rPr lang="it-IT" dirty="0" err="1"/>
              <a:t>execution</a:t>
            </a:r>
            <a:r>
              <a:rPr lang="it-IT" dirty="0"/>
              <a:t> time. To </a:t>
            </a:r>
            <a:r>
              <a:rPr lang="it-IT" dirty="0" err="1"/>
              <a:t>overcome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spectrograms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are a </a:t>
            </a:r>
            <a:r>
              <a:rPr lang="it-IT" b="1" dirty="0" err="1"/>
              <a:t>compressed</a:t>
            </a:r>
            <a:r>
              <a:rPr lang="it-IT" b="1" dirty="0"/>
              <a:t> </a:t>
            </a:r>
            <a:r>
              <a:rPr lang="it-IT" b="1" dirty="0" err="1"/>
              <a:t>representation</a:t>
            </a:r>
            <a:r>
              <a:rPr lang="it-IT" b="1" dirty="0"/>
              <a:t> </a:t>
            </a:r>
            <a:r>
              <a:rPr lang="it-IT" dirty="0"/>
              <a:t>of the frequency </a:t>
            </a:r>
            <a:r>
              <a:rPr lang="it-IT" dirty="0" err="1"/>
              <a:t>content</a:t>
            </a:r>
            <a:r>
              <a:rPr lang="it-IT" dirty="0"/>
              <a:t> of an audio over time and </a:t>
            </a:r>
            <a:r>
              <a:rPr lang="it-IT" dirty="0" err="1"/>
              <a:t>therefore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the models to </a:t>
            </a:r>
            <a:r>
              <a:rPr lang="it-IT" b="1" dirty="0" err="1"/>
              <a:t>extract</a:t>
            </a:r>
            <a:r>
              <a:rPr lang="it-IT" b="1" dirty="0"/>
              <a:t> </a:t>
            </a:r>
            <a:r>
              <a:rPr lang="it-IT" b="1" dirty="0" err="1"/>
              <a:t>meaningful</a:t>
            </a:r>
            <a:r>
              <a:rPr lang="it-IT" b="1" dirty="0"/>
              <a:t> patterns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50036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6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AudioLDM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the </a:t>
            </a:r>
            <a:r>
              <a:rPr lang="it-IT" altLang="it-IT" b="1" dirty="0"/>
              <a:t>first baseline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considered</a:t>
            </a:r>
            <a:r>
              <a:rPr lang="it-IT" altLang="it-IT" dirty="0"/>
              <a:t>. </a:t>
            </a:r>
            <a:r>
              <a:rPr lang="it-IT" altLang="it-IT" dirty="0" err="1"/>
              <a:t>It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a text-to-audio system </a:t>
            </a:r>
            <a:r>
              <a:rPr lang="it-IT" altLang="it-IT" dirty="0" err="1"/>
              <a:t>based</a:t>
            </a:r>
            <a:r>
              <a:rPr lang="it-IT" altLang="it-IT" dirty="0"/>
              <a:t> on a </a:t>
            </a:r>
            <a:r>
              <a:rPr lang="it-IT" altLang="it-IT" dirty="0" err="1"/>
              <a:t>diffusion</a:t>
            </a:r>
            <a:r>
              <a:rPr lang="it-IT" altLang="it-IT" dirty="0"/>
              <a:t> model, </a:t>
            </a:r>
            <a:r>
              <a:rPr lang="it-IT" altLang="it-IT" dirty="0" err="1"/>
              <a:t>whose</a:t>
            </a:r>
            <a:r>
              <a:rPr lang="it-IT" alt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characteristic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use of a </a:t>
            </a:r>
            <a:r>
              <a:rPr lang="it-IT" b="1" dirty="0"/>
              <a:t>Contrastive Language-Audio </a:t>
            </a:r>
            <a:r>
              <a:rPr lang="it-IT" b="1" dirty="0" err="1"/>
              <a:t>Pretraining</a:t>
            </a:r>
            <a:r>
              <a:rPr lang="it-IT" b="1" dirty="0"/>
              <a:t> </a:t>
            </a:r>
            <a:r>
              <a:rPr lang="it-IT" dirty="0" err="1"/>
              <a:t>which</a:t>
            </a:r>
            <a:r>
              <a:rPr lang="it-IT" dirty="0"/>
              <a:t> can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textual</a:t>
            </a:r>
            <a:r>
              <a:rPr lang="it-IT" dirty="0"/>
              <a:t> </a:t>
            </a:r>
            <a:r>
              <a:rPr lang="it-IT" dirty="0" err="1"/>
              <a:t>descriptions</a:t>
            </a:r>
            <a:r>
              <a:rPr lang="it-IT" dirty="0"/>
              <a:t> and audio clips in a </a:t>
            </a:r>
            <a:r>
              <a:rPr lang="it-IT" dirty="0" err="1"/>
              <a:t>shared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a </a:t>
            </a:r>
            <a:r>
              <a:rPr lang="it-IT" b="1" dirty="0" err="1"/>
              <a:t>Variational</a:t>
            </a:r>
            <a:r>
              <a:rPr lang="it-IT" b="1" dirty="0"/>
              <a:t> </a:t>
            </a:r>
            <a:r>
              <a:rPr lang="it-IT" b="1" dirty="0" err="1"/>
              <a:t>Autoencoder</a:t>
            </a:r>
            <a:r>
              <a:rPr lang="it-IT" dirty="0"/>
              <a:t> to </a:t>
            </a:r>
            <a:r>
              <a:rPr lang="it-IT" dirty="0" err="1"/>
              <a:t>convert</a:t>
            </a:r>
            <a:r>
              <a:rPr lang="it-IT" dirty="0"/>
              <a:t> the audio input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spectrogram</a:t>
            </a:r>
            <a:r>
              <a:rPr lang="it-IT" dirty="0"/>
              <a:t>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to a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diffusion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trained</a:t>
            </a:r>
            <a:r>
              <a:rPr lang="it-IT" dirty="0"/>
              <a:t>. </a:t>
            </a:r>
            <a:r>
              <a:rPr lang="it-IT" b="1" dirty="0" err="1"/>
              <a:t>Inpainting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standard </a:t>
            </a:r>
            <a:r>
              <a:rPr lang="it-IT" dirty="0" err="1"/>
              <a:t>modification</a:t>
            </a:r>
            <a:r>
              <a:rPr lang="it-IT" dirty="0"/>
              <a:t> in the </a:t>
            </a:r>
            <a:r>
              <a:rPr lang="it-IT" dirty="0" err="1"/>
              <a:t>inference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combines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step the </a:t>
            </a:r>
            <a:r>
              <a:rPr lang="it-IT" dirty="0" err="1"/>
              <a:t>known</a:t>
            </a:r>
            <a:r>
              <a:rPr lang="it-IT" dirty="0"/>
              <a:t> part of the audio </a:t>
            </a:r>
            <a:r>
              <a:rPr lang="it-IT" b="0" dirty="0"/>
              <a:t>clip</a:t>
            </a:r>
            <a:r>
              <a:rPr lang="it-IT" dirty="0"/>
              <a:t> with the </a:t>
            </a:r>
            <a:r>
              <a:rPr lang="it-IT" dirty="0" err="1"/>
              <a:t>generated</a:t>
            </a:r>
            <a:r>
              <a:rPr lang="it-IT" dirty="0"/>
              <a:t> one </a:t>
            </a:r>
            <a:r>
              <a:rPr lang="it-IT" dirty="0" err="1"/>
              <a:t>according</a:t>
            </a:r>
            <a:r>
              <a:rPr lang="it-IT" dirty="0"/>
              <a:t> to the mask.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702130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7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first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combination</a:t>
            </a:r>
            <a:r>
              <a:rPr lang="it-IT" dirty="0"/>
              <a:t> of the generative </a:t>
            </a:r>
            <a:r>
              <a:rPr lang="it-IT" dirty="0" err="1"/>
              <a:t>diffusion</a:t>
            </a:r>
            <a:r>
              <a:rPr lang="it-IT" dirty="0"/>
              <a:t> model Tango and the </a:t>
            </a:r>
            <a:r>
              <a:rPr lang="it-IT" dirty="0" err="1"/>
              <a:t>inference</a:t>
            </a:r>
            <a:r>
              <a:rPr lang="it-IT" dirty="0"/>
              <a:t> technique </a:t>
            </a:r>
            <a:r>
              <a:rPr lang="it-IT" dirty="0" err="1"/>
              <a:t>RePaint</a:t>
            </a:r>
            <a:r>
              <a:rPr lang="it-IT" dirty="0"/>
              <a:t>. Tango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Text-to-Audio model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b="1" dirty="0" err="1"/>
              <a:t>AudioLDM</a:t>
            </a:r>
            <a:r>
              <a:rPr lang="it-IT" dirty="0"/>
              <a:t>.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novelty</a:t>
            </a:r>
            <a:r>
              <a:rPr lang="it-IT" dirty="0"/>
              <a:t> </a:t>
            </a:r>
            <a:r>
              <a:rPr lang="it-IT" dirty="0" err="1"/>
              <a:t>lies</a:t>
            </a:r>
            <a:r>
              <a:rPr lang="it-IT" dirty="0"/>
              <a:t> in the adoption of </a:t>
            </a:r>
            <a:r>
              <a:rPr lang="it-IT" b="1" dirty="0"/>
              <a:t>FLAN-T5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instruction-tuned</a:t>
            </a:r>
            <a:r>
              <a:rPr lang="it-IT" dirty="0"/>
              <a:t> Large Language Model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text encoder for the audio </a:t>
            </a:r>
            <a:r>
              <a:rPr lang="it-IT" dirty="0" err="1"/>
              <a:t>captions</a:t>
            </a:r>
            <a:r>
              <a:rPr lang="it-IT" dirty="0"/>
              <a:t>.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inpainting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RePaint</a:t>
            </a:r>
            <a:r>
              <a:rPr lang="it-IT" dirty="0"/>
              <a:t>, a technique </a:t>
            </a:r>
            <a:r>
              <a:rPr lang="it-IT" dirty="0" err="1"/>
              <a:t>developed</a:t>
            </a:r>
            <a:r>
              <a:rPr lang="it-IT" dirty="0"/>
              <a:t> for images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adapted</a:t>
            </a:r>
            <a:r>
              <a:rPr lang="it-IT" dirty="0"/>
              <a:t> to the audio domain.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, the generation </a:t>
            </a:r>
            <a:r>
              <a:rPr lang="it-IT" dirty="0" err="1"/>
              <a:t>process</a:t>
            </a:r>
            <a:r>
              <a:rPr lang="it-IT" dirty="0"/>
              <a:t> of the </a:t>
            </a:r>
            <a:r>
              <a:rPr lang="it-IT" dirty="0" err="1"/>
              <a:t>unknown</a:t>
            </a:r>
            <a:r>
              <a:rPr lang="it-IT" dirty="0"/>
              <a:t> </a:t>
            </a:r>
            <a:r>
              <a:rPr lang="it-IT" dirty="0" err="1"/>
              <a:t>regions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 err="1"/>
              <a:t>conditioned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b="1" dirty="0" err="1"/>
              <a:t>available</a:t>
            </a:r>
            <a:r>
              <a:rPr lang="it-IT" b="1" dirty="0"/>
              <a:t> part</a:t>
            </a:r>
            <a:r>
              <a:rPr lang="it-IT" b="0" dirty="0"/>
              <a:t> of the audio. </a:t>
            </a:r>
            <a:r>
              <a:rPr lang="it-IT" b="0" dirty="0" err="1"/>
              <a:t>Moreover</a:t>
            </a:r>
            <a:r>
              <a:rPr lang="it-IT" b="0" dirty="0"/>
              <a:t>, the </a:t>
            </a:r>
            <a:r>
              <a:rPr lang="it-IT" b="0" dirty="0" err="1"/>
              <a:t>resampling</a:t>
            </a:r>
            <a:r>
              <a:rPr lang="it-IT" b="0" dirty="0"/>
              <a:t> </a:t>
            </a:r>
            <a:r>
              <a:rPr lang="it-IT" b="0" dirty="0" err="1"/>
              <a:t>approach</a:t>
            </a:r>
            <a:r>
              <a:rPr lang="it-IT" b="0" dirty="0"/>
              <a:t> </a:t>
            </a:r>
            <a:r>
              <a:rPr lang="it-IT" b="0" dirty="0" err="1"/>
              <a:t>is</a:t>
            </a:r>
            <a:r>
              <a:rPr lang="it-IT" b="0" dirty="0"/>
              <a:t> </a:t>
            </a:r>
            <a:r>
              <a:rPr lang="it-IT" b="0" dirty="0" err="1"/>
              <a:t>introduced</a:t>
            </a:r>
            <a:r>
              <a:rPr lang="it-IT" b="0" dirty="0"/>
              <a:t>: t</a:t>
            </a:r>
            <a:r>
              <a:rPr lang="it-IT" dirty="0"/>
              <a:t>he </a:t>
            </a:r>
            <a:r>
              <a:rPr lang="it-IT" b="1" dirty="0"/>
              <a:t>output of a reverse step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diffused</a:t>
            </a:r>
            <a:r>
              <a:rPr lang="it-IT" b="1" dirty="0"/>
              <a:t> back to the </a:t>
            </a:r>
            <a:r>
              <a:rPr lang="it-IT" b="1" dirty="0" err="1"/>
              <a:t>previous</a:t>
            </a:r>
            <a:r>
              <a:rPr lang="it-IT" b="1" dirty="0"/>
              <a:t> one </a:t>
            </a:r>
            <a:r>
              <a:rPr lang="it-IT" dirty="0"/>
              <a:t>and the sampling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</a:t>
            </a:r>
            <a:r>
              <a:rPr lang="it-IT" dirty="0" err="1"/>
              <a:t>again</a:t>
            </a:r>
            <a:r>
              <a:rPr lang="it-IT" dirty="0"/>
              <a:t>. </a:t>
            </a:r>
            <a:r>
              <a:rPr lang="it-IT" dirty="0" err="1"/>
              <a:t>Despite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in the </a:t>
            </a:r>
            <a:r>
              <a:rPr lang="it-IT" dirty="0" err="1"/>
              <a:t>diffusion</a:t>
            </a:r>
            <a:r>
              <a:rPr lang="it-IT" dirty="0"/>
              <a:t> step, some </a:t>
            </a:r>
            <a:r>
              <a:rPr lang="it-IT" b="1" dirty="0"/>
              <a:t>information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retained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dirty="0" err="1"/>
              <a:t>used</a:t>
            </a:r>
            <a:r>
              <a:rPr lang="it-IT" dirty="0"/>
              <a:t> to generate a </a:t>
            </a:r>
            <a:r>
              <a:rPr lang="it-IT" b="1" dirty="0"/>
              <a:t>more </a:t>
            </a:r>
            <a:r>
              <a:rPr lang="it-IT" b="1" dirty="0" err="1"/>
              <a:t>harmonized</a:t>
            </a:r>
            <a:r>
              <a:rPr lang="it-IT" b="1" dirty="0"/>
              <a:t> output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technique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particularly</a:t>
            </a:r>
            <a:r>
              <a:rPr lang="it-IT" dirty="0"/>
              <a:t> </a:t>
            </a:r>
            <a:r>
              <a:rPr lang="it-IT" dirty="0" err="1"/>
              <a:t>effective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the input audio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clean</a:t>
            </a:r>
            <a:r>
              <a:rPr lang="it-IT" dirty="0"/>
              <a:t> and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denoising</a:t>
            </a:r>
            <a:r>
              <a:rPr lang="it-IT" dirty="0"/>
              <a:t>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938673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8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tested</a:t>
            </a:r>
            <a:r>
              <a:rPr lang="it-IT" altLang="it-IT" dirty="0"/>
              <a:t> </a:t>
            </a:r>
            <a:r>
              <a:rPr lang="it-IT" altLang="it-IT" dirty="0" err="1"/>
              <a:t>this</a:t>
            </a:r>
            <a:r>
              <a:rPr lang="it-IT" altLang="it-IT" dirty="0"/>
              <a:t> technique</a:t>
            </a:r>
            <a:r>
              <a:rPr lang="it-IT" altLang="it-IT" b="1" dirty="0"/>
              <a:t> </a:t>
            </a:r>
            <a:r>
              <a:rPr lang="it-IT" altLang="it-IT" dirty="0" err="1"/>
              <a:t>using</a:t>
            </a:r>
            <a:r>
              <a:rPr lang="it-IT" altLang="it-IT" dirty="0"/>
              <a:t> 24 audio clips from the </a:t>
            </a:r>
            <a:r>
              <a:rPr lang="it-IT" altLang="it-IT" b="1" dirty="0" err="1"/>
              <a:t>AudioCaps</a:t>
            </a:r>
            <a:r>
              <a:rPr lang="it-IT" altLang="it-IT" b="1" dirty="0"/>
              <a:t> dataset</a:t>
            </a:r>
            <a:r>
              <a:rPr lang="it-IT" altLang="it-IT" dirty="0"/>
              <a:t>. </a:t>
            </a:r>
            <a:r>
              <a:rPr lang="it-IT" altLang="it-IT" dirty="0" err="1"/>
              <a:t>These</a:t>
            </a:r>
            <a:r>
              <a:rPr lang="it-IT" altLang="it-IT" dirty="0"/>
              <a:t> clips are 10 seconds </a:t>
            </a:r>
            <a:r>
              <a:rPr lang="it-IT" altLang="it-IT" dirty="0" err="1"/>
              <a:t>segments</a:t>
            </a:r>
            <a:r>
              <a:rPr lang="it-IT" altLang="it-IT" dirty="0"/>
              <a:t> from </a:t>
            </a:r>
            <a:r>
              <a:rPr lang="it-IT" altLang="it-IT" dirty="0" err="1"/>
              <a:t>youtube</a:t>
            </a:r>
            <a:r>
              <a:rPr lang="it-IT" altLang="it-IT" dirty="0"/>
              <a:t> </a:t>
            </a:r>
            <a:r>
              <a:rPr lang="it-IT" altLang="it-IT" dirty="0" err="1"/>
              <a:t>videos</a:t>
            </a:r>
            <a:r>
              <a:rPr lang="it-IT" altLang="it-IT" dirty="0"/>
              <a:t> with a human </a:t>
            </a:r>
            <a:r>
              <a:rPr lang="it-IT" altLang="it-IT" dirty="0" err="1"/>
              <a:t>written</a:t>
            </a:r>
            <a:r>
              <a:rPr lang="it-IT" altLang="it-IT" dirty="0"/>
              <a:t> </a:t>
            </a:r>
            <a:r>
              <a:rPr lang="it-IT" altLang="it-IT" dirty="0" err="1"/>
              <a:t>caption</a:t>
            </a:r>
            <a:r>
              <a:rPr lang="it-IT" altLang="it-IT" dirty="0"/>
              <a:t>. The </a:t>
            </a:r>
            <a:r>
              <a:rPr lang="it-IT" altLang="it-IT" dirty="0" err="1"/>
              <a:t>chosen</a:t>
            </a:r>
            <a:r>
              <a:rPr lang="it-IT" altLang="it-IT" dirty="0"/>
              <a:t> audio samples include </a:t>
            </a:r>
            <a:r>
              <a:rPr lang="it-IT" altLang="it-IT" b="1" dirty="0"/>
              <a:t>speech</a:t>
            </a:r>
            <a:r>
              <a:rPr lang="it-IT" altLang="it-IT" dirty="0"/>
              <a:t> clips [esempio], </a:t>
            </a:r>
            <a:r>
              <a:rPr lang="it-IT" altLang="it-IT" dirty="0" err="1"/>
              <a:t>audios</a:t>
            </a:r>
            <a:r>
              <a:rPr lang="it-IT" altLang="it-IT" dirty="0"/>
              <a:t> with an </a:t>
            </a:r>
            <a:r>
              <a:rPr lang="it-IT" altLang="it-IT" dirty="0" err="1"/>
              <a:t>evident</a:t>
            </a:r>
            <a:r>
              <a:rPr lang="it-IT" altLang="it-IT" dirty="0"/>
              <a:t> </a:t>
            </a:r>
            <a:r>
              <a:rPr lang="it-IT" altLang="it-IT" b="1" dirty="0"/>
              <a:t>pattern</a:t>
            </a:r>
            <a:r>
              <a:rPr lang="it-IT" altLang="it-IT" dirty="0"/>
              <a:t> in the </a:t>
            </a:r>
            <a:r>
              <a:rPr lang="it-IT" altLang="it-IT" dirty="0" err="1"/>
              <a:t>spectrogram</a:t>
            </a:r>
            <a:r>
              <a:rPr lang="it-IT" altLang="it-IT" dirty="0"/>
              <a:t> [esempio] and a </a:t>
            </a:r>
            <a:r>
              <a:rPr lang="it-IT" altLang="it-IT" b="1" dirty="0" err="1"/>
              <a:t>mixture</a:t>
            </a:r>
            <a:r>
              <a:rPr lang="it-IT" altLang="it-IT" dirty="0"/>
              <a:t> of </a:t>
            </a:r>
            <a:r>
              <a:rPr lang="it-IT" altLang="it-IT" dirty="0" err="1"/>
              <a:t>different</a:t>
            </a:r>
            <a:r>
              <a:rPr lang="it-IT" altLang="it-IT" dirty="0"/>
              <a:t> sounds [esempio]. </a:t>
            </a:r>
            <a:r>
              <a:rPr lang="it-IT" altLang="it-IT" dirty="0" err="1"/>
              <a:t>We</a:t>
            </a:r>
            <a:r>
              <a:rPr lang="it-IT" altLang="it-IT" dirty="0"/>
              <a:t> </a:t>
            </a:r>
            <a:r>
              <a:rPr lang="it-IT" altLang="it-IT" dirty="0" err="1"/>
              <a:t>tested</a:t>
            </a:r>
            <a:r>
              <a:rPr lang="it-IT" altLang="it-IT" dirty="0"/>
              <a:t> the </a:t>
            </a:r>
            <a:r>
              <a:rPr lang="it-IT" altLang="it-IT" dirty="0" err="1"/>
              <a:t>inpainting</a:t>
            </a:r>
            <a:r>
              <a:rPr lang="it-IT" altLang="it-IT" dirty="0"/>
              <a:t> capabilities </a:t>
            </a:r>
            <a:r>
              <a:rPr lang="it-IT" altLang="it-IT" dirty="0" err="1"/>
              <a:t>adding</a:t>
            </a:r>
            <a:r>
              <a:rPr lang="it-IT" altLang="it-IT" dirty="0"/>
              <a:t> </a:t>
            </a:r>
            <a:r>
              <a:rPr lang="it-IT" altLang="it-IT" dirty="0" err="1"/>
              <a:t>both</a:t>
            </a:r>
            <a:r>
              <a:rPr lang="it-IT" altLang="it-IT" dirty="0"/>
              <a:t> </a:t>
            </a:r>
            <a:r>
              <a:rPr lang="it-IT" altLang="it-IT" b="1" dirty="0"/>
              <a:t>one and </a:t>
            </a:r>
            <a:r>
              <a:rPr lang="it-IT" altLang="it-IT" b="1" dirty="0" err="1"/>
              <a:t>two</a:t>
            </a:r>
            <a:r>
              <a:rPr lang="it-IT" altLang="it-IT" b="1" dirty="0"/>
              <a:t> seconds gaps </a:t>
            </a:r>
            <a:r>
              <a:rPr lang="it-IT" altLang="it-IT" dirty="0"/>
              <a:t>in the middle of </a:t>
            </a:r>
            <a:r>
              <a:rPr lang="it-IT" altLang="it-IT" dirty="0" err="1"/>
              <a:t>each</a:t>
            </a:r>
            <a:r>
              <a:rPr lang="it-IT" altLang="it-IT" dirty="0"/>
              <a:t> audio clip.</a:t>
            </a:r>
          </a:p>
        </p:txBody>
      </p:sp>
    </p:spTree>
    <p:extLst>
      <p:ext uri="{BB962C8B-B14F-4D97-AF65-F5344CB8AC3E}">
        <p14:creationId xmlns:p14="http://schemas.microsoft.com/office/powerpoint/2010/main" val="348355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C0F5BEA-FD89-B3E7-42F3-2AF6DC5310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A54AE1-C98A-9541-B545-37114C935FBF}" type="slidenum">
              <a:rPr lang="it-IT" altLang="it-IT"/>
              <a:pPr/>
              <a:t>9</a:t>
            </a:fld>
            <a:endParaRPr lang="it-IT" altLang="it-IT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6F5B351C-1467-0758-C054-5FB30B57A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A193E8A-9AAE-AC20-0A91-BFFC5CDB6D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altLang="it-IT" dirty="0" err="1"/>
              <a:t>Let’s</a:t>
            </a:r>
            <a:r>
              <a:rPr lang="it-IT" altLang="it-IT" dirty="0"/>
              <a:t> </a:t>
            </a:r>
            <a:r>
              <a:rPr lang="it-IT" altLang="it-IT" dirty="0" err="1"/>
              <a:t>listen</a:t>
            </a:r>
            <a:r>
              <a:rPr lang="it-IT" altLang="it-IT" dirty="0"/>
              <a:t> to some </a:t>
            </a:r>
            <a:r>
              <a:rPr lang="it-IT" altLang="it-IT" b="1" dirty="0" err="1"/>
              <a:t>results</a:t>
            </a:r>
            <a:r>
              <a:rPr lang="it-IT" altLang="it-IT" dirty="0"/>
              <a:t> to </a:t>
            </a:r>
            <a:r>
              <a:rPr lang="it-IT" altLang="it-IT" dirty="0" err="1"/>
              <a:t>give</a:t>
            </a:r>
            <a:r>
              <a:rPr lang="it-IT" altLang="it-IT" dirty="0"/>
              <a:t> </a:t>
            </a:r>
            <a:r>
              <a:rPr lang="it-IT" altLang="it-IT" dirty="0" err="1"/>
              <a:t>you</a:t>
            </a:r>
            <a:r>
              <a:rPr lang="it-IT" altLang="it-IT" dirty="0"/>
              <a:t> an idea of the </a:t>
            </a:r>
            <a:r>
              <a:rPr lang="it-IT" altLang="it-IT" b="1" dirty="0"/>
              <a:t>capabilities</a:t>
            </a:r>
            <a:r>
              <a:rPr lang="it-IT" altLang="it-IT" dirty="0"/>
              <a:t> of </a:t>
            </a:r>
            <a:r>
              <a:rPr lang="it-IT" altLang="it-IT" dirty="0" err="1"/>
              <a:t>this</a:t>
            </a:r>
            <a:r>
              <a:rPr lang="it-IT" altLang="it-IT" dirty="0"/>
              <a:t> technique. The first clip </a:t>
            </a:r>
            <a:r>
              <a:rPr lang="it-IT" altLang="it-IT" dirty="0" err="1"/>
              <a:t>contains</a:t>
            </a:r>
            <a:r>
              <a:rPr lang="it-IT" altLang="it-IT" dirty="0"/>
              <a:t> a </a:t>
            </a:r>
            <a:r>
              <a:rPr lang="it-IT" altLang="it-IT" dirty="0" err="1"/>
              <a:t>duck</a:t>
            </a:r>
            <a:r>
              <a:rPr lang="it-IT" altLang="it-IT" dirty="0"/>
              <a:t> </a:t>
            </a:r>
            <a:r>
              <a:rPr lang="it-IT" altLang="it-IT" dirty="0" err="1"/>
              <a:t>quacking</a:t>
            </a:r>
            <a:r>
              <a:rPr lang="it-IT" altLang="it-IT" dirty="0"/>
              <a:t>, </a:t>
            </a:r>
            <a:r>
              <a:rPr lang="it-IT" altLang="it-IT" dirty="0" err="1"/>
              <a:t>here</a:t>
            </a:r>
            <a:r>
              <a:rPr lang="it-IT" altLang="it-IT" dirty="0"/>
              <a:t> </a:t>
            </a:r>
            <a:r>
              <a:rPr lang="it-IT" altLang="it-IT" dirty="0" err="1"/>
              <a:t>is</a:t>
            </a:r>
            <a:r>
              <a:rPr lang="it-IT" altLang="it-IT" dirty="0"/>
              <a:t> the </a:t>
            </a:r>
            <a:r>
              <a:rPr lang="it-IT" altLang="it-IT" dirty="0" err="1"/>
              <a:t>masked</a:t>
            </a:r>
            <a:r>
              <a:rPr lang="it-IT" altLang="it-IT" dirty="0"/>
              <a:t> sample [</a:t>
            </a:r>
            <a:r>
              <a:rPr lang="it-IT" altLang="it-IT" dirty="0" err="1"/>
              <a:t>masked</a:t>
            </a:r>
            <a:r>
              <a:rPr lang="it-IT" altLang="it-IT" dirty="0"/>
              <a:t>] and the </a:t>
            </a:r>
            <a:r>
              <a:rPr lang="it-IT" altLang="it-IT" dirty="0" err="1"/>
              <a:t>inpainted</a:t>
            </a:r>
            <a:r>
              <a:rPr lang="it-IT" altLang="it-IT" dirty="0"/>
              <a:t> one [</a:t>
            </a:r>
            <a:r>
              <a:rPr lang="it-IT" altLang="it-IT" dirty="0" err="1"/>
              <a:t>inpainted</a:t>
            </a:r>
            <a:r>
              <a:rPr lang="it-IT" altLang="it-IT" dirty="0"/>
              <a:t>]. The second clip </a:t>
            </a:r>
            <a:r>
              <a:rPr lang="it-IT" altLang="it-IT" dirty="0" err="1"/>
              <a:t>is</a:t>
            </a:r>
            <a:r>
              <a:rPr lang="it-IT" altLang="it-IT" dirty="0"/>
              <a:t> </a:t>
            </a:r>
            <a:r>
              <a:rPr lang="it-IT" altLang="it-IT" dirty="0" err="1"/>
              <a:t>instead</a:t>
            </a:r>
            <a:r>
              <a:rPr lang="it-IT" altLang="it-IT" dirty="0"/>
              <a:t> of a telephone </a:t>
            </a:r>
            <a:r>
              <a:rPr lang="it-IT" altLang="it-IT" dirty="0" err="1"/>
              <a:t>ringing</a:t>
            </a:r>
            <a:r>
              <a:rPr lang="it-IT" altLang="it-IT" dirty="0"/>
              <a:t> [</a:t>
            </a:r>
            <a:r>
              <a:rPr lang="it-IT" altLang="it-IT" dirty="0" err="1"/>
              <a:t>masked</a:t>
            </a:r>
            <a:r>
              <a:rPr lang="it-IT" altLang="it-IT" dirty="0"/>
              <a:t>] [</a:t>
            </a:r>
            <a:r>
              <a:rPr lang="it-IT" altLang="it-IT" dirty="0" err="1"/>
              <a:t>inpainted</a:t>
            </a:r>
            <a:r>
              <a:rPr lang="it-IT" altLang="it-IT" dirty="0"/>
              <a:t>]. In </a:t>
            </a:r>
            <a:r>
              <a:rPr lang="it-IT" altLang="it-IT" dirty="0" err="1"/>
              <a:t>this</a:t>
            </a:r>
            <a:r>
              <a:rPr lang="it-IT" altLang="it-IT" dirty="0"/>
              <a:t> second clip </a:t>
            </a:r>
            <a:r>
              <a:rPr lang="it-IT" altLang="it-IT" dirty="0" err="1"/>
              <a:t>you</a:t>
            </a:r>
            <a:r>
              <a:rPr lang="it-IT" altLang="it-IT" dirty="0"/>
              <a:t> can </a:t>
            </a:r>
            <a:r>
              <a:rPr lang="it-IT" altLang="it-IT" dirty="0" err="1"/>
              <a:t>see</a:t>
            </a:r>
            <a:r>
              <a:rPr lang="it-IT" altLang="it-IT" dirty="0"/>
              <a:t> from the </a:t>
            </a:r>
            <a:r>
              <a:rPr lang="it-IT" altLang="it-IT" dirty="0" err="1"/>
              <a:t>spectrograms</a:t>
            </a:r>
            <a:r>
              <a:rPr lang="it-IT" altLang="it-IT" dirty="0"/>
              <a:t> </a:t>
            </a:r>
            <a:r>
              <a:rPr lang="it-IT" altLang="it-IT" dirty="0" err="1"/>
              <a:t>that</a:t>
            </a:r>
            <a:r>
              <a:rPr lang="it-IT" altLang="it-IT" dirty="0"/>
              <a:t> the model </a:t>
            </a:r>
            <a:r>
              <a:rPr lang="it-IT" altLang="it-IT" b="1" dirty="0" err="1"/>
              <a:t>didn’t</a:t>
            </a:r>
            <a:r>
              <a:rPr lang="it-IT" altLang="it-IT" b="1" dirty="0"/>
              <a:t> </a:t>
            </a:r>
            <a:r>
              <a:rPr lang="it-IT" altLang="it-IT" b="1" dirty="0" err="1"/>
              <a:t>reconstruct</a:t>
            </a:r>
            <a:r>
              <a:rPr lang="it-IT" altLang="it-IT" b="1" dirty="0"/>
              <a:t> </a:t>
            </a:r>
            <a:r>
              <a:rPr lang="it-IT" altLang="it-IT" b="1" dirty="0" err="1"/>
              <a:t>exactly</a:t>
            </a:r>
            <a:r>
              <a:rPr lang="it-IT" altLang="it-IT" b="1" dirty="0"/>
              <a:t> </a:t>
            </a:r>
            <a:r>
              <a:rPr lang="it-IT" altLang="it-IT" dirty="0"/>
              <a:t>the </a:t>
            </a:r>
            <a:r>
              <a:rPr lang="it-IT" altLang="it-IT" dirty="0" err="1"/>
              <a:t>original</a:t>
            </a:r>
            <a:r>
              <a:rPr lang="it-IT" altLang="it-IT" dirty="0"/>
              <a:t> audio. </a:t>
            </a:r>
            <a:r>
              <a:rPr lang="it-IT" dirty="0" err="1"/>
              <a:t>However</a:t>
            </a:r>
            <a:r>
              <a:rPr lang="it-IT" dirty="0"/>
              <a:t>, in </a:t>
            </a:r>
            <a:r>
              <a:rPr lang="it-IT" dirty="0" err="1"/>
              <a:t>certain</a:t>
            </a:r>
            <a:r>
              <a:rPr lang="it-IT" dirty="0"/>
              <a:t> use </a:t>
            </a:r>
            <a:r>
              <a:rPr lang="it-IT" dirty="0" err="1"/>
              <a:t>cases</a:t>
            </a:r>
            <a:r>
              <a:rPr lang="it-IT" dirty="0"/>
              <a:t>, the </a:t>
            </a:r>
            <a:r>
              <a:rPr lang="it-IT" dirty="0" err="1"/>
              <a:t>reconstruction</a:t>
            </a:r>
            <a:r>
              <a:rPr lang="it-IT" dirty="0"/>
              <a:t> of a </a:t>
            </a:r>
            <a:r>
              <a:rPr lang="it-IT" b="1" dirty="0" err="1"/>
              <a:t>plausible</a:t>
            </a:r>
            <a:r>
              <a:rPr lang="it-IT" b="1" dirty="0"/>
              <a:t> </a:t>
            </a:r>
            <a:r>
              <a:rPr lang="it-IT" b="1" dirty="0" err="1"/>
              <a:t>waveform</a:t>
            </a:r>
            <a:r>
              <a:rPr lang="it-IT" b="1" dirty="0"/>
              <a:t> </a:t>
            </a:r>
            <a:r>
              <a:rPr lang="it-IT" dirty="0"/>
              <a:t>can be </a:t>
            </a:r>
            <a:r>
              <a:rPr lang="it-IT" dirty="0" err="1"/>
              <a:t>considered</a:t>
            </a:r>
            <a:r>
              <a:rPr lang="it-IT" dirty="0"/>
              <a:t> a </a:t>
            </a:r>
            <a:r>
              <a:rPr lang="it-IT" b="1" dirty="0" err="1"/>
              <a:t>successfully</a:t>
            </a:r>
            <a:r>
              <a:rPr lang="it-IT" b="1" dirty="0"/>
              <a:t> </a:t>
            </a:r>
            <a:r>
              <a:rPr lang="it-IT" b="1" dirty="0" err="1"/>
              <a:t>inpainted</a:t>
            </a:r>
            <a:r>
              <a:rPr lang="it-IT" dirty="0"/>
              <a:t> clip.</a:t>
            </a:r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319905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766E5E-BEB1-2DDD-5C56-BABCA7BAA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128560-5F29-02A6-4EA3-E2FAFE832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E835C1-D090-C8B5-6D94-B5F7512F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590E092-7C64-8330-B6F4-7114734E6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532757-1C54-E7C6-7349-2CC51CD42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AE535A44-B9DB-2641-9554-49D478067400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22429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9BBDEA-68E6-684A-5D66-B9BAACA0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2813C86-6933-CFBE-F89D-5B1B08B44A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2EABF2-3987-D9F4-2766-B2793CB0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BF15EE-BF08-6D3A-1E71-D9662E4C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FB81A8-5ECD-2674-6714-40C77148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7A3B504B-FAE0-AD44-B49E-7AE0DD1A72E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59347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5A0AD1C-17AD-C44F-885E-D94C1C839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786563" y="409575"/>
            <a:ext cx="1889125" cy="545782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F352A2-C411-089D-62CD-737BB61B5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6013" y="409575"/>
            <a:ext cx="5518150" cy="54578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2E8197-EB4D-3A6B-0ECD-6AABEE86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0A2A52-922C-23AF-23AE-0DE8E6A1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0526CF-DAD0-A380-FEB4-E01AB27C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EFA83B2E-5688-8D4C-AAF3-E6353C4E0FE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06984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olo, test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D4DC87-EFAA-3EC1-FCEC-F4AA392D8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A38CD4-570F-9CEA-11CF-DFF1D00B4A0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C1F9BC-04F1-F3AB-51A2-99AB36D9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4A9240-D44A-6134-6DEB-08CC9EB8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3D980FA-75F1-FBAA-5450-5167EBAF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DF271C-9E42-A021-E738-539583F0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FF9035E3-C4AB-9342-A133-EC723C640EAF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84343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ol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665CEB-AF7B-CCE5-FF9C-754895AC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8ED4BC79-7024-2884-8548-01856ADD068E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F7BC7C-7D5C-3BB0-8CA9-971A0E6F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A18B76-1343-D5FC-9098-40543CC63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782D27-6313-8925-0FD9-46F1EC1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2A1C9D19-720F-2F49-BBA2-BCCED732FAA5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343958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olo e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675D0A-3E27-2169-547C-B216D2DE6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409575"/>
            <a:ext cx="7559675" cy="50482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grafico 2">
            <a:extLst>
              <a:ext uri="{FF2B5EF4-FFF2-40B4-BE49-F238E27FC236}">
                <a16:creationId xmlns:a16="http://schemas.microsoft.com/office/drawing/2014/main" id="{FD5E362B-E1C0-AF90-F569-5C831F5DBD66}"/>
              </a:ext>
            </a:extLst>
          </p:cNvPr>
          <p:cNvSpPr>
            <a:spLocks noGrp="1"/>
          </p:cNvSpPr>
          <p:nvPr>
            <p:ph type="chart" idx="1"/>
          </p:nvPr>
        </p:nvSpPr>
        <p:spPr>
          <a:xfrm>
            <a:off x="1116013" y="1752600"/>
            <a:ext cx="7559675" cy="41148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FDAB6F-5062-5CD6-3506-B5FB25D2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434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DD8FC78-9741-C5C9-912E-BA54E81D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146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E652FC-2645-C81F-29EE-F8ECC0B3D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146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2986D9FD-24BF-524F-8A0B-68994A932A55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4129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7790E8-1439-A950-8C09-07D61EA9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379A42-DA10-B81E-8ABB-EBA48E7FF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5F383-1D31-340C-0151-4589D9BD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E0BB5A-3306-2581-DD69-A83A0A93C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1C7258-D425-9918-45B9-2BCBB07F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075A1B4B-BAB1-7141-8CF7-EEB8A9823F7E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9282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D44A87-33D1-C6FC-61C7-6CAD88CC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7FF7F1-D81D-81A8-2B76-C5486C93A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7206A87-E1F3-1D2D-49A8-7F721ECF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D57C5E-3A65-D251-D6B1-DD4A603D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59BE93-CAEB-CD14-4AB1-A32CC125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C50ECB3C-7311-5341-9BF5-D533E648253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3318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7414EC-BBC9-707E-3C65-353E04CB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7C87DD-A532-035F-9A2F-E35CE651C5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6013" y="1752600"/>
            <a:ext cx="3703637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07B4CBC-7183-0749-35A8-EB3DAFC0A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2050" y="1752600"/>
            <a:ext cx="3703638" cy="4114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D710BA-E183-650A-A27B-75C50D9F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5D004B-8495-77B1-A0B7-2D26E8381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81BAD6-16D8-CBB8-07F3-6B1DB475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773874AC-0010-8D44-B098-316DF38221D6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47084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94AC5-AFE7-72FD-2122-FABD4F779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835A59-8504-B377-35D3-B2BFBD245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BABAD46-41ED-3CB9-F4A3-1A7D390CA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0575881-C46D-9C7F-CF06-06E0D83AC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DE322DE-33EB-24FE-19CC-3B703D93B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C5AEAE-C7FF-9542-10D8-699AEB4C4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FCAB81-FD91-9EF6-7828-4E5DC586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F800425-844A-BCB8-7AF3-1C64C47A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AE5B33F4-E422-9047-9BD4-5A4BEEAB89E1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9470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B85581-DDA1-65E3-E922-3475FA94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19DA5AB-73E4-1F4B-0247-B3824888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8F983A-7FE7-10DF-F44C-59A41426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7E1DD9-3031-0BF5-920E-097681C9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3C1F21F5-CC78-C646-A075-354AD8D1149C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328790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00B6CEE-37F7-79B0-2D11-834C7328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159E49-AB89-3E76-80D8-DFCF94FD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7E9D00-9302-5E17-C8A1-031BBFB8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9AEE31F2-FA49-1941-B3F3-CF66A21680E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87976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E79C93-2800-BA04-4196-A3E19579C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4D8189-4BB7-1DA9-8802-742D52E40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109C5C-ABD7-F68D-EC2C-AC89DBD5F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026EAE-AB63-260D-EB58-60B02A28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C11744-FB71-AB7E-7593-A93ED5C89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3489BC-6797-9302-C22D-7157F27C6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1B6592AE-2405-E945-A5CF-2AD1184C4B42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62215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FBEEF3-EF51-F4CC-45CE-6D9F838E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9BE4D09-51DF-2039-CE7E-986DEB82B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8C8C6EC-06A8-F643-C682-8AC1D0A54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7BE8FC-9298-6098-32D6-AC55659EF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3C46EE-0905-18DC-E54D-ECACF9445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10567B-15B2-EF61-5CFB-A9C08A05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altLang="it-IT"/>
              <a:t>Pagina </a:t>
            </a:r>
            <a:fld id="{2B5050BD-B8D8-CD46-94D3-F0CC72FF15DD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5063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5">
            <a:extLst>
              <a:ext uri="{FF2B5EF4-FFF2-40B4-BE49-F238E27FC236}">
                <a16:creationId xmlns:a16="http://schemas.microsoft.com/office/drawing/2014/main" id="{443072CF-9A4C-7FA3-F513-F9A6F41B056A}"/>
              </a:ext>
            </a:extLst>
          </p:cNvPr>
          <p:cNvGrpSpPr>
            <a:grpSpLocks/>
          </p:cNvGrpSpPr>
          <p:nvPr/>
        </p:nvGrpSpPr>
        <p:grpSpPr bwMode="auto"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037" name="Rectangle 13">
              <a:extLst>
                <a:ext uri="{FF2B5EF4-FFF2-40B4-BE49-F238E27FC236}">
                  <a16:creationId xmlns:a16="http://schemas.microsoft.com/office/drawing/2014/main" id="{B359CA34-539B-1FC5-0B18-313C7AB1DFC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038" name="Rectangle 14">
              <a:extLst>
                <a:ext uri="{FF2B5EF4-FFF2-40B4-BE49-F238E27FC236}">
                  <a16:creationId xmlns:a16="http://schemas.microsoft.com/office/drawing/2014/main" id="{69A6DEF9-CCED-ACC4-F54A-17F2B9A867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1026" name="Rectangle 2">
            <a:extLst>
              <a:ext uri="{FF2B5EF4-FFF2-40B4-BE49-F238E27FC236}">
                <a16:creationId xmlns:a16="http://schemas.microsoft.com/office/drawing/2014/main" id="{841C3103-0452-EB4C-7DD6-A57397240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16013" y="409575"/>
            <a:ext cx="75596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27473B0-7027-848A-344B-1007446D5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752600"/>
            <a:ext cx="75596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F5C40B-93D6-B24C-BFC1-85147A92DE7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100"/>
            </a:lvl1pPr>
          </a:lstStyle>
          <a:p>
            <a:r>
              <a:rPr lang="it-IT" altLang="it-IT"/>
              <a:t>21/07/23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B3EF102-5AF2-1564-DEA2-AF318F02022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19200" y="6146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FD0BC8A-9F73-56D1-DB31-8E55AD96716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146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r>
              <a:rPr lang="it-IT" altLang="it-IT"/>
              <a:t>Pagina </a:t>
            </a:r>
            <a:fld id="{5E547AEA-D14C-C945-B7D3-2E6541AF278A}" type="slidenum">
              <a:rPr lang="it-IT" altLang="it-IT"/>
              <a:pPr/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rgbClr val="822433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82243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822433"/>
        </a:buClr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562100" indent="-228600" algn="l" rtl="0" fontAlgn="base">
        <a:spcBef>
          <a:spcPct val="20000"/>
        </a:spcBef>
        <a:spcAft>
          <a:spcPct val="0"/>
        </a:spcAft>
        <a:buChar char="–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1981200" indent="-228600" algn="l" rtl="0" fontAlgn="base">
        <a:spcBef>
          <a:spcPct val="20000"/>
        </a:spcBef>
        <a:spcAft>
          <a:spcPct val="0"/>
        </a:spcAft>
        <a:buChar char="»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39.png"/><Relationship Id="rId3" Type="http://schemas.microsoft.com/office/2007/relationships/media" Target="../media/media10.wav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5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openxmlformats.org/officeDocument/2006/relationships/image" Target="../media/image38.png"/><Relationship Id="rId5" Type="http://schemas.microsoft.com/office/2007/relationships/media" Target="../media/media11.wav"/><Relationship Id="rId10" Type="http://schemas.openxmlformats.org/officeDocument/2006/relationships/image" Target="../media/image37.png"/><Relationship Id="rId4" Type="http://schemas.openxmlformats.org/officeDocument/2006/relationships/audio" Target="../media/media10.wav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arodriguez.it/inpaint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2.wav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5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4.png"/><Relationship Id="rId5" Type="http://schemas.microsoft.com/office/2007/relationships/media" Target="../media/media3.wav"/><Relationship Id="rId10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openxmlformats.org/officeDocument/2006/relationships/hyperlink" Target="https://www.andrearodriguez.it/inpaintin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wav"/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19.png"/><Relationship Id="rId3" Type="http://schemas.microsoft.com/office/2007/relationships/media" Target="../media/media3.wav"/><Relationship Id="rId21" Type="http://schemas.openxmlformats.org/officeDocument/2006/relationships/image" Target="../media/image15.png"/><Relationship Id="rId7" Type="http://schemas.microsoft.com/office/2007/relationships/media" Target="../media/media6.wav"/><Relationship Id="rId12" Type="http://schemas.openxmlformats.org/officeDocument/2006/relationships/audio" Target="../media/media8.wav"/><Relationship Id="rId17" Type="http://schemas.openxmlformats.org/officeDocument/2006/relationships/image" Target="../media/image18.png"/><Relationship Id="rId2" Type="http://schemas.openxmlformats.org/officeDocument/2006/relationships/audio" Target="../media/media4.wav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microsoft.com/office/2007/relationships/media" Target="../media/media4.wav"/><Relationship Id="rId6" Type="http://schemas.openxmlformats.org/officeDocument/2006/relationships/audio" Target="../media/media5.wav"/><Relationship Id="rId11" Type="http://schemas.microsoft.com/office/2007/relationships/media" Target="../media/media8.wav"/><Relationship Id="rId5" Type="http://schemas.microsoft.com/office/2007/relationships/media" Target="../media/media5.wav"/><Relationship Id="rId15" Type="http://schemas.openxmlformats.org/officeDocument/2006/relationships/image" Target="../media/image16.png"/><Relationship Id="rId10" Type="http://schemas.openxmlformats.org/officeDocument/2006/relationships/audio" Target="../media/media7.wav"/><Relationship Id="rId19" Type="http://schemas.openxmlformats.org/officeDocument/2006/relationships/image" Target="../media/image20.png"/><Relationship Id="rId4" Type="http://schemas.openxmlformats.org/officeDocument/2006/relationships/audio" Target="../media/media3.wav"/><Relationship Id="rId9" Type="http://schemas.microsoft.com/office/2007/relationships/media" Target="../media/media7.wav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Rectangle 11">
            <a:extLst>
              <a:ext uri="{FF2B5EF4-FFF2-40B4-BE49-F238E27FC236}">
                <a16:creationId xmlns:a16="http://schemas.microsoft.com/office/drawing/2014/main" id="{7FAEBFA4-C27E-E0AC-E8A2-96D298F77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4EDFFC3E-FC68-DE55-9F87-96641766B81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47900" y="697607"/>
            <a:ext cx="6096000" cy="931193"/>
          </a:xfrm>
        </p:spPr>
        <p:txBody>
          <a:bodyPr anchor="t"/>
          <a:lstStyle/>
          <a:p>
            <a:pPr algn="l"/>
            <a:r>
              <a:rPr lang="it-IT" altLang="it-IT" sz="2400" dirty="0">
                <a:solidFill>
                  <a:schemeClr val="bg1"/>
                </a:solidFill>
              </a:rPr>
              <a:t>Generative </a:t>
            </a:r>
            <a:r>
              <a:rPr lang="it-IT" altLang="it-IT" sz="2400" dirty="0" err="1">
                <a:solidFill>
                  <a:schemeClr val="bg1"/>
                </a:solidFill>
              </a:rPr>
              <a:t>Diffusion</a:t>
            </a:r>
            <a:r>
              <a:rPr lang="it-IT" altLang="it-IT" sz="2400" dirty="0">
                <a:solidFill>
                  <a:schemeClr val="bg1"/>
                </a:solidFill>
              </a:rPr>
              <a:t> Models for Audio </a:t>
            </a:r>
            <a:r>
              <a:rPr lang="it-IT" altLang="it-IT" sz="2400" dirty="0" err="1">
                <a:solidFill>
                  <a:schemeClr val="bg1"/>
                </a:solidFill>
              </a:rPr>
              <a:t>Inpainting</a:t>
            </a:r>
            <a:endParaRPr lang="it-IT" altLang="it-IT" sz="2400" dirty="0">
              <a:solidFill>
                <a:schemeClr val="bg1"/>
              </a:solidFill>
            </a:endParaRPr>
          </a:p>
        </p:txBody>
      </p:sp>
      <p:grpSp>
        <p:nvGrpSpPr>
          <p:cNvPr id="34833" name="Group 17">
            <a:extLst>
              <a:ext uri="{FF2B5EF4-FFF2-40B4-BE49-F238E27FC236}">
                <a16:creationId xmlns:a16="http://schemas.microsoft.com/office/drawing/2014/main" id="{BCB7D0DB-E6BF-5F8C-7C59-A7AB578A8387}"/>
              </a:ext>
            </a:extLst>
          </p:cNvPr>
          <p:cNvGrpSpPr>
            <a:grpSpLocks/>
          </p:cNvGrpSpPr>
          <p:nvPr/>
        </p:nvGrpSpPr>
        <p:grpSpPr bwMode="auto">
          <a:xfrm>
            <a:off x="0" y="2759075"/>
            <a:ext cx="9145588" cy="4098925"/>
            <a:chOff x="0" y="1738"/>
            <a:chExt cx="5761" cy="2582"/>
          </a:xfrm>
        </p:grpSpPr>
        <p:pic>
          <p:nvPicPr>
            <p:cNvPr id="34831" name="Picture 15">
              <a:extLst>
                <a:ext uri="{FF2B5EF4-FFF2-40B4-BE49-F238E27FC236}">
                  <a16:creationId xmlns:a16="http://schemas.microsoft.com/office/drawing/2014/main" id="{7488432E-44F1-A775-5E0A-F4F05EA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58"/>
              <a:ext cx="5760" cy="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29" name="Picture 13">
              <a:extLst>
                <a:ext uri="{FF2B5EF4-FFF2-40B4-BE49-F238E27FC236}">
                  <a16:creationId xmlns:a16="http://schemas.microsoft.com/office/drawing/2014/main" id="{9BD7C195-1A8C-4BEB-9679-4C8529513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160"/>
              <a:ext cx="5761" cy="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832" name="Picture 16">
              <a:extLst>
                <a:ext uri="{FF2B5EF4-FFF2-40B4-BE49-F238E27FC236}">
                  <a16:creationId xmlns:a16="http://schemas.microsoft.com/office/drawing/2014/main" id="{C91625A6-281D-56C5-9F76-3BA6AE375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6" y="1738"/>
              <a:ext cx="4444" cy="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644FD9D4-10A5-F90F-B5E6-34877BC38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5752246"/>
            <a:ext cx="218390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Andrea Rodriguez</a:t>
            </a:r>
          </a:p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1834937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B00AFEC-196B-C609-BBFE-DE13D33E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4781872"/>
            <a:ext cx="6716588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Facoltà di Ingegneria dell’informazione, informatica e statistica</a:t>
            </a:r>
          </a:p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Engineering in Computer Science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33FFD-4A00-EBE0-E7AF-1812330E3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590" y="5752246"/>
            <a:ext cx="28211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Advisor</a:t>
            </a:r>
          </a:p>
          <a:p>
            <a:pPr algn="l" eaLnBrk="1" hangingPunct="1"/>
            <a:r>
              <a:rPr lang="it-IT" altLang="it-IT" sz="1800" b="0" dirty="0">
                <a:solidFill>
                  <a:schemeClr val="bg1"/>
                </a:solidFill>
              </a:rPr>
              <a:t>Prof. Danilo Comminiello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68"/>
    </mc:Choice>
    <mc:Fallback xmlns="">
      <p:transition spd="slow" advTm="175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10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471141"/>
            <a:ext cx="7921253" cy="509587"/>
          </a:xfrm>
        </p:spPr>
        <p:txBody>
          <a:bodyPr/>
          <a:lstStyle/>
          <a:p>
            <a:pPr algn="ctr"/>
            <a:r>
              <a:rPr lang="it-IT" altLang="it-IT" dirty="0" err="1"/>
              <a:t>Average</a:t>
            </a:r>
            <a:r>
              <a:rPr lang="it-IT" altLang="it-IT" dirty="0"/>
              <a:t> </a:t>
            </a:r>
            <a:r>
              <a:rPr lang="it-IT" altLang="it-IT" dirty="0" err="1"/>
              <a:t>metrics</a:t>
            </a:r>
            <a:r>
              <a:rPr lang="it-IT" altLang="it-IT" dirty="0"/>
              <a:t> (Tango + </a:t>
            </a:r>
            <a:r>
              <a:rPr lang="it-IT" altLang="it-IT" dirty="0" err="1"/>
              <a:t>RePaint</a:t>
            </a:r>
            <a:r>
              <a:rPr lang="it-IT" altLang="it-IT" dirty="0"/>
              <a:t>)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DF87E20-29F0-099E-B205-4745F131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460" y="1394155"/>
            <a:ext cx="165003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2 seconds gap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0E450C2-AB0B-E0E8-5764-F8DB084B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972" y="1394155"/>
            <a:ext cx="1503784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1 second gap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46B2D0-6A98-6E4F-B3AF-2145570AF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437112"/>
            <a:ext cx="3456384" cy="114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it-IT" sz="1600" b="0" i="0" dirty="0" err="1">
                <a:solidFill>
                  <a:srgbClr val="212529"/>
                </a:solidFill>
                <a:effectLst/>
              </a:rPr>
              <a:t>Metrics</a:t>
            </a:r>
            <a:r>
              <a:rPr lang="it-IT" sz="16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600" b="0" i="0" dirty="0" err="1">
                <a:solidFill>
                  <a:srgbClr val="212529"/>
                </a:solidFill>
                <a:effectLst/>
              </a:rPr>
              <a:t>computed</a:t>
            </a:r>
            <a:r>
              <a:rPr lang="it-IT" sz="16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600" dirty="0">
                <a:solidFill>
                  <a:srgbClr val="212529"/>
                </a:solidFill>
              </a:rPr>
              <a:t>on </a:t>
            </a:r>
            <a:r>
              <a:rPr lang="it-IT" sz="1600" b="1" dirty="0">
                <a:solidFill>
                  <a:srgbClr val="212529"/>
                </a:solidFill>
              </a:rPr>
              <a:t>audio</a:t>
            </a:r>
            <a:r>
              <a:rPr lang="it-IT" sz="1600" dirty="0">
                <a:solidFill>
                  <a:srgbClr val="212529"/>
                </a:solidFill>
              </a:rPr>
              <a:t>:</a:t>
            </a:r>
          </a:p>
          <a:p>
            <a:pPr marL="468000" indent="-216000"/>
            <a:r>
              <a:rPr lang="it-IT" sz="1600" b="0" i="0" dirty="0">
                <a:solidFill>
                  <a:srgbClr val="212529"/>
                </a:solidFill>
                <a:effectLst/>
              </a:rPr>
              <a:t>SDR </a:t>
            </a:r>
            <a:r>
              <a:rPr lang="it-IT" sz="1600" b="0" i="1" dirty="0" err="1">
                <a:solidFill>
                  <a:srgbClr val="212529"/>
                </a:solidFill>
                <a:effectLst/>
              </a:rPr>
              <a:t>Signal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 </a:t>
            </a:r>
            <a:r>
              <a:rPr lang="it-IT" sz="1600" b="0" i="1" dirty="0" err="1">
                <a:solidFill>
                  <a:srgbClr val="212529"/>
                </a:solidFill>
                <a:effectLst/>
              </a:rPr>
              <a:t>Distortion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 Ratio</a:t>
            </a:r>
          </a:p>
          <a:p>
            <a:pPr marL="468000" indent="-216000"/>
            <a:r>
              <a:rPr lang="it-IT" sz="1600" b="0" i="0" dirty="0">
                <a:solidFill>
                  <a:srgbClr val="212529"/>
                </a:solidFill>
                <a:effectLst/>
              </a:rPr>
              <a:t>SNR </a:t>
            </a:r>
            <a:r>
              <a:rPr lang="it-IT" sz="1600" b="0" i="1" dirty="0" err="1">
                <a:solidFill>
                  <a:srgbClr val="212529"/>
                </a:solidFill>
                <a:effectLst/>
              </a:rPr>
              <a:t>Signal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 </a:t>
            </a:r>
            <a:r>
              <a:rPr lang="it-IT" sz="1600" b="0" i="1" dirty="0" err="1">
                <a:solidFill>
                  <a:srgbClr val="212529"/>
                </a:solidFill>
                <a:effectLst/>
              </a:rPr>
              <a:t>Noise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 Ratio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60BC1D4-708A-6022-62F8-B0D83E5E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33474"/>
            <a:ext cx="4221484" cy="208760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C2AA7AE-5503-2E06-7BC8-A9EB7A84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16" y="1823511"/>
            <a:ext cx="4219090" cy="2109545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02587E43-49E1-479D-9D06-006E4BAC9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4437112"/>
            <a:ext cx="4966851" cy="114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it-IT" sz="1600" b="0" i="0" dirty="0" err="1">
                <a:solidFill>
                  <a:srgbClr val="212529"/>
                </a:solidFill>
                <a:effectLst/>
              </a:rPr>
              <a:t>Metrics</a:t>
            </a:r>
            <a:r>
              <a:rPr lang="it-IT" sz="16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600" b="0" i="0" dirty="0" err="1">
                <a:solidFill>
                  <a:srgbClr val="212529"/>
                </a:solidFill>
                <a:effectLst/>
              </a:rPr>
              <a:t>computed</a:t>
            </a:r>
            <a:r>
              <a:rPr lang="it-IT" sz="16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600" dirty="0">
                <a:solidFill>
                  <a:srgbClr val="212529"/>
                </a:solidFill>
              </a:rPr>
              <a:t>on </a:t>
            </a:r>
            <a:r>
              <a:rPr lang="it-IT" sz="1600" b="1" dirty="0" err="1">
                <a:solidFill>
                  <a:srgbClr val="212529"/>
                </a:solidFill>
              </a:rPr>
              <a:t>spectrograms</a:t>
            </a:r>
            <a:r>
              <a:rPr lang="it-IT" sz="1600" dirty="0">
                <a:solidFill>
                  <a:srgbClr val="212529"/>
                </a:solidFill>
              </a:rPr>
              <a:t>:</a:t>
            </a:r>
          </a:p>
          <a:p>
            <a:pPr marL="468000" indent="-216000"/>
            <a:r>
              <a:rPr lang="it-IT" sz="1600" b="0" i="0" dirty="0">
                <a:solidFill>
                  <a:srgbClr val="212529"/>
                </a:solidFill>
                <a:effectLst/>
              </a:rPr>
              <a:t>PSNR 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Peak </a:t>
            </a:r>
            <a:r>
              <a:rPr lang="it-IT" sz="1600" b="0" i="1" dirty="0" err="1">
                <a:solidFill>
                  <a:srgbClr val="212529"/>
                </a:solidFill>
                <a:effectLst/>
              </a:rPr>
              <a:t>Signal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 </a:t>
            </a:r>
            <a:r>
              <a:rPr lang="it-IT" sz="1600" b="0" i="1" dirty="0" err="1">
                <a:solidFill>
                  <a:srgbClr val="212529"/>
                </a:solidFill>
                <a:effectLst/>
              </a:rPr>
              <a:t>Noise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 Ratio</a:t>
            </a:r>
          </a:p>
          <a:p>
            <a:pPr marL="468000" indent="-216000"/>
            <a:r>
              <a:rPr lang="it-IT" sz="1600" b="0" i="0" dirty="0">
                <a:solidFill>
                  <a:srgbClr val="212529"/>
                </a:solidFill>
                <a:effectLst/>
              </a:rPr>
              <a:t>SSIM </a:t>
            </a:r>
            <a:r>
              <a:rPr lang="it-IT" sz="1600" b="0" i="1" dirty="0" err="1">
                <a:solidFill>
                  <a:srgbClr val="212529"/>
                </a:solidFill>
                <a:effectLst/>
              </a:rPr>
              <a:t>Structural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 </a:t>
            </a:r>
            <a:r>
              <a:rPr lang="it-IT" sz="1600" b="0" i="1" dirty="0" err="1">
                <a:solidFill>
                  <a:srgbClr val="212529"/>
                </a:solidFill>
                <a:effectLst/>
              </a:rPr>
              <a:t>Similarity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 Index </a:t>
            </a:r>
            <a:r>
              <a:rPr lang="it-IT" sz="1600" b="0" i="1" dirty="0" err="1">
                <a:solidFill>
                  <a:srgbClr val="212529"/>
                </a:solidFill>
                <a:effectLst/>
              </a:rPr>
              <a:t>Measure</a:t>
            </a:r>
            <a:r>
              <a:rPr lang="it-IT" sz="1600" b="0" i="1" dirty="0">
                <a:solidFill>
                  <a:srgbClr val="212529"/>
                </a:solidFill>
                <a:effectLst/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129616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1"/>
    </mc:Choice>
    <mc:Fallback xmlns="">
      <p:transition spd="slow" advTm="271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11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8269" y="260648"/>
            <a:ext cx="7974545" cy="509587"/>
          </a:xfrm>
        </p:spPr>
        <p:txBody>
          <a:bodyPr/>
          <a:lstStyle/>
          <a:p>
            <a:pPr algn="ctr"/>
            <a:r>
              <a:rPr lang="it-IT" altLang="it-IT" dirty="0" err="1"/>
              <a:t>Denoising</a:t>
            </a:r>
            <a:r>
              <a:rPr lang="it-IT" altLang="it-IT" dirty="0"/>
              <a:t> in </a:t>
            </a:r>
            <a:r>
              <a:rPr lang="it-IT" altLang="it-IT" dirty="0" err="1"/>
              <a:t>communication</a:t>
            </a:r>
            <a:r>
              <a:rPr lang="it-IT" altLang="it-IT" dirty="0"/>
              <a:t> </a:t>
            </a:r>
            <a:r>
              <a:rPr lang="it-IT" altLang="it-IT" dirty="0" err="1"/>
              <a:t>scenarios</a:t>
            </a:r>
            <a:r>
              <a:rPr lang="it-IT" altLang="it-IT" dirty="0"/>
              <a:t>: DDNM</a:t>
            </a:r>
          </a:p>
        </p:txBody>
      </p:sp>
      <p:pic>
        <p:nvPicPr>
          <p:cNvPr id="6" name="Elemento grafico 5" descr="Microfono con riempimento a tinta unita">
            <a:extLst>
              <a:ext uri="{FF2B5EF4-FFF2-40B4-BE49-F238E27FC236}">
                <a16:creationId xmlns:a16="http://schemas.microsoft.com/office/drawing/2014/main" id="{FB075ABF-3994-CC2E-47B3-C245D5132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547" y="1071389"/>
            <a:ext cx="729068" cy="729068"/>
          </a:xfrm>
          <a:prstGeom prst="rect">
            <a:avLst/>
          </a:prstGeom>
        </p:spPr>
      </p:pic>
      <p:pic>
        <p:nvPicPr>
          <p:cNvPr id="8" name="Elemento grafico 7" descr="Antenna con riempimento a tinta unita">
            <a:extLst>
              <a:ext uri="{FF2B5EF4-FFF2-40B4-BE49-F238E27FC236}">
                <a16:creationId xmlns:a16="http://schemas.microsoft.com/office/drawing/2014/main" id="{6139F504-A0E8-E01B-F15A-2FBB16600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3700" y="957942"/>
            <a:ext cx="457200" cy="457200"/>
          </a:xfrm>
          <a:prstGeom prst="rect">
            <a:avLst/>
          </a:prstGeom>
        </p:spPr>
      </p:pic>
      <p:pic>
        <p:nvPicPr>
          <p:cNvPr id="10" name="Elemento grafico 9" descr="Router wireless con riempimento a tinta unita">
            <a:extLst>
              <a:ext uri="{FF2B5EF4-FFF2-40B4-BE49-F238E27FC236}">
                <a16:creationId xmlns:a16="http://schemas.microsoft.com/office/drawing/2014/main" id="{64D15EEB-BF66-3490-8BCD-D63956EA3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5615" y="908720"/>
            <a:ext cx="543368" cy="543368"/>
          </a:xfrm>
          <a:prstGeom prst="rect">
            <a:avLst/>
          </a:prstGeom>
        </p:spPr>
      </p:pic>
      <p:pic>
        <p:nvPicPr>
          <p:cNvPr id="12" name="Elemento grafico 11" descr="Telefono viva voce con riempimento a tinta unita">
            <a:extLst>
              <a:ext uri="{FF2B5EF4-FFF2-40B4-BE49-F238E27FC236}">
                <a16:creationId xmlns:a16="http://schemas.microsoft.com/office/drawing/2014/main" id="{B8FCF417-6242-2555-31F7-BD12A4D443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0900" y="1087554"/>
            <a:ext cx="729068" cy="729068"/>
          </a:xfrm>
          <a:prstGeom prst="rect">
            <a:avLst/>
          </a:prstGeom>
        </p:spPr>
      </p:pic>
      <p:sp>
        <p:nvSpPr>
          <p:cNvPr id="13" name="Cilindro 12">
            <a:extLst>
              <a:ext uri="{FF2B5EF4-FFF2-40B4-BE49-F238E27FC236}">
                <a16:creationId xmlns:a16="http://schemas.microsoft.com/office/drawing/2014/main" id="{A6F78DB8-F580-C5AB-BCA0-03D68CDB4E09}"/>
              </a:ext>
            </a:extLst>
          </p:cNvPr>
          <p:cNvSpPr/>
          <p:nvPr/>
        </p:nvSpPr>
        <p:spPr bwMode="auto">
          <a:xfrm rot="5400000">
            <a:off x="2350740" y="538291"/>
            <a:ext cx="158119" cy="1905001"/>
          </a:xfrm>
          <a:prstGeom prst="can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70BDAEE-FF38-75BF-8EF1-C84F4FBB6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870" y="1886550"/>
            <a:ext cx="929952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i="1" dirty="0" err="1"/>
              <a:t>Sender</a:t>
            </a:r>
            <a:endParaRPr lang="it-IT" altLang="it-IT" sz="1600" i="1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36E807A-FD2B-E39A-061B-7541C2F4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8072" y="1886550"/>
            <a:ext cx="1014724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i="1" dirty="0" err="1"/>
              <a:t>Receiver</a:t>
            </a:r>
            <a:endParaRPr lang="it-IT" altLang="it-IT" sz="1600" i="1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7DF7F8EC-FF11-6B38-A4CF-82190396B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945" y="1563905"/>
            <a:ext cx="1481707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i="1" dirty="0" err="1"/>
              <a:t>Noisy</a:t>
            </a:r>
            <a:r>
              <a:rPr lang="it-IT" altLang="it-IT" sz="1600" i="1" dirty="0"/>
              <a:t> </a:t>
            </a:r>
            <a:r>
              <a:rPr lang="it-IT" altLang="it-IT" sz="1600" i="1" dirty="0" err="1"/>
              <a:t>channel</a:t>
            </a:r>
            <a:endParaRPr lang="it-IT" altLang="it-IT" sz="1600" i="1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B144739-3C65-C217-7691-EFD2BB861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1539" y="1012832"/>
            <a:ext cx="3211871" cy="99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 err="1"/>
              <a:t>Tests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were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performed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adding</a:t>
            </a:r>
            <a:r>
              <a:rPr lang="it-IT" altLang="it-IT" sz="1600" dirty="0"/>
              <a:t> white </a:t>
            </a:r>
            <a:r>
              <a:rPr lang="it-IT" altLang="it-IT" sz="1600" b="1" dirty="0" err="1"/>
              <a:t>Gaussian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noise</a:t>
            </a:r>
            <a:r>
              <a:rPr lang="it-IT" altLang="it-IT" sz="1600" b="1" dirty="0"/>
              <a:t> </a:t>
            </a:r>
            <a:r>
              <a:rPr lang="it-IT" altLang="it-IT" sz="1600" dirty="0"/>
              <a:t>to audio clips and </a:t>
            </a:r>
            <a:r>
              <a:rPr lang="it-IT" altLang="it-IT" sz="1600" dirty="0" err="1"/>
              <a:t>then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trying</a:t>
            </a:r>
            <a:r>
              <a:rPr lang="it-IT" altLang="it-IT" sz="1600" dirty="0"/>
              <a:t> to </a:t>
            </a:r>
            <a:r>
              <a:rPr lang="it-IT" altLang="it-IT" sz="1600" dirty="0" err="1"/>
              <a:t>remove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it</a:t>
            </a:r>
            <a:endParaRPr lang="it-IT" altLang="it-IT" sz="16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6EE29E7-C86E-A563-9ECE-E35227D12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2436" y="4967086"/>
            <a:ext cx="1688464" cy="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dirty="0"/>
              <a:t>DDNM for </a:t>
            </a:r>
            <a:r>
              <a:rPr lang="it-IT" altLang="it-IT" sz="1600" dirty="0" err="1"/>
              <a:t>denoising</a:t>
            </a:r>
            <a:endParaRPr lang="it-IT" altLang="it-IT" sz="16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66B76A7-F953-B59C-B4F5-65868B137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703" y="4990388"/>
            <a:ext cx="1688464" cy="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dirty="0"/>
              <a:t>DDNM for </a:t>
            </a:r>
            <a:r>
              <a:rPr lang="it-IT" altLang="it-IT" sz="1600" dirty="0" err="1"/>
              <a:t>inpainting</a:t>
            </a:r>
            <a:endParaRPr lang="it-IT" altLang="it-IT" sz="1600" dirty="0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91B52C2F-EA56-2771-8D34-93245694ECD7}"/>
              </a:ext>
            </a:extLst>
          </p:cNvPr>
          <p:cNvCxnSpPr>
            <a:cxnSpLocks/>
          </p:cNvCxnSpPr>
          <p:nvPr/>
        </p:nvCxnSpPr>
        <p:spPr bwMode="auto">
          <a:xfrm>
            <a:off x="1902735" y="5298576"/>
            <a:ext cx="287105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Cut 2s mel-spectrogram">
            <a:extLst>
              <a:ext uri="{FF2B5EF4-FFF2-40B4-BE49-F238E27FC236}">
                <a16:creationId xmlns:a16="http://schemas.microsoft.com/office/drawing/2014/main" id="{98085301-D1EA-DCBD-01D6-61191829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91" y="4601269"/>
            <a:ext cx="1714712" cy="134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magine 25" descr="Immagine che contiene schermata, testo, linea, Rettangolo&#10;&#10;Descrizione generata automaticamente">
            <a:extLst>
              <a:ext uri="{FF2B5EF4-FFF2-40B4-BE49-F238E27FC236}">
                <a16:creationId xmlns:a16="http://schemas.microsoft.com/office/drawing/2014/main" id="{C70850D3-AA1E-FA51-2939-79880FF457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901" y="4606433"/>
            <a:ext cx="1714712" cy="1342847"/>
          </a:xfrm>
          <a:prstGeom prst="rect">
            <a:avLst/>
          </a:prstGeom>
        </p:spPr>
      </p:pic>
      <p:pic>
        <p:nvPicPr>
          <p:cNvPr id="28" name="Immagine 27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E6057D34-8747-47B2-8641-1823DBE54C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0636" y="4606433"/>
            <a:ext cx="1709721" cy="1338938"/>
          </a:xfrm>
          <a:prstGeom prst="rect">
            <a:avLst/>
          </a:prstGeom>
        </p:spPr>
      </p:pic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1B28CCFC-B07C-8A7A-924A-53A37308EB0B}"/>
              </a:ext>
            </a:extLst>
          </p:cNvPr>
          <p:cNvCxnSpPr>
            <a:cxnSpLocks/>
          </p:cNvCxnSpPr>
          <p:nvPr/>
        </p:nvCxnSpPr>
        <p:spPr bwMode="auto">
          <a:xfrm>
            <a:off x="3323795" y="5298576"/>
            <a:ext cx="287105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93DE17DB-F17A-AEAA-DFF5-2AB381D34803}"/>
              </a:ext>
            </a:extLst>
          </p:cNvPr>
          <p:cNvCxnSpPr>
            <a:cxnSpLocks/>
          </p:cNvCxnSpPr>
          <p:nvPr/>
        </p:nvCxnSpPr>
        <p:spPr bwMode="auto">
          <a:xfrm>
            <a:off x="5546905" y="5298576"/>
            <a:ext cx="287105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EE58FA9-B927-71E5-6CC6-0B00B80CCAA6}"/>
              </a:ext>
            </a:extLst>
          </p:cNvPr>
          <p:cNvCxnSpPr>
            <a:cxnSpLocks/>
          </p:cNvCxnSpPr>
          <p:nvPr/>
        </p:nvCxnSpPr>
        <p:spPr bwMode="auto">
          <a:xfrm>
            <a:off x="6999062" y="5298576"/>
            <a:ext cx="287105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">
            <a:extLst>
              <a:ext uri="{FF2B5EF4-FFF2-40B4-BE49-F238E27FC236}">
                <a16:creationId xmlns:a16="http://schemas.microsoft.com/office/drawing/2014/main" id="{8D3E6574-B945-C72A-5F61-86545DDD3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77" y="3732905"/>
            <a:ext cx="8435527" cy="77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/>
              <a:t>DDNM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a framework for image </a:t>
            </a:r>
            <a:r>
              <a:rPr lang="it-IT" altLang="it-IT" sz="1600" dirty="0" err="1"/>
              <a:t>restoration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which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refines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null-space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content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during</a:t>
            </a:r>
            <a:r>
              <a:rPr lang="it-IT" altLang="it-IT" sz="1600" dirty="0"/>
              <a:t> the reverse </a:t>
            </a:r>
            <a:r>
              <a:rPr lang="it-IT" altLang="it-IT" sz="1600" dirty="0" err="1"/>
              <a:t>diffusion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r>
              <a:rPr lang="it-IT" altLang="it-IT" sz="1600" dirty="0"/>
              <a:t> to </a:t>
            </a:r>
            <a:r>
              <a:rPr lang="it-IT" altLang="it-IT" sz="1600" dirty="0" err="1"/>
              <a:t>perform</a:t>
            </a:r>
            <a:r>
              <a:rPr lang="it-IT" altLang="it-IT" sz="1600" dirty="0"/>
              <a:t> tasks </a:t>
            </a:r>
            <a:r>
              <a:rPr lang="it-IT" altLang="it-IT" sz="1600" dirty="0" err="1"/>
              <a:t>such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denoising</a:t>
            </a:r>
            <a:r>
              <a:rPr lang="it-IT" altLang="it-IT" sz="1600" dirty="0"/>
              <a:t> and </a:t>
            </a:r>
            <a:r>
              <a:rPr lang="it-IT" altLang="it-IT" sz="1600" dirty="0" err="1"/>
              <a:t>inpainting</a:t>
            </a:r>
            <a:endParaRPr lang="it-IT" altLang="it-IT" sz="1600" dirty="0"/>
          </a:p>
        </p:txBody>
      </p:sp>
      <p:pic>
        <p:nvPicPr>
          <p:cNvPr id="25" name="Immagine 24" descr="Immagine che contiene schermata, testo, Carattere, design&#10;&#10;Descrizione generata automaticamente">
            <a:extLst>
              <a:ext uri="{FF2B5EF4-FFF2-40B4-BE49-F238E27FC236}">
                <a16:creationId xmlns:a16="http://schemas.microsoft.com/office/drawing/2014/main" id="{BF361D09-310B-3D6A-85C2-520CC73E99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4175" y="2424401"/>
            <a:ext cx="7455650" cy="13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6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25"/>
    </mc:Choice>
    <mc:Fallback xmlns="">
      <p:transition spd="slow" advTm="4672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12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327125"/>
            <a:ext cx="7921253" cy="509587"/>
          </a:xfrm>
        </p:spPr>
        <p:txBody>
          <a:bodyPr/>
          <a:lstStyle/>
          <a:p>
            <a:pPr algn="ctr"/>
            <a:r>
              <a:rPr lang="it-IT" altLang="it-IT" dirty="0" err="1"/>
              <a:t>Results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62466" name="Picture 2" descr="PSNR 20 mel-spectrogram">
            <a:extLst>
              <a:ext uri="{FF2B5EF4-FFF2-40B4-BE49-F238E27FC236}">
                <a16:creationId xmlns:a16="http://schemas.microsoft.com/office/drawing/2014/main" id="{009239C4-0FD8-BFCF-5458-7FB820AD6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25766"/>
            <a:ext cx="2417152" cy="19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 descr="Clean 20 mel-spectrogram">
            <a:extLst>
              <a:ext uri="{FF2B5EF4-FFF2-40B4-BE49-F238E27FC236}">
                <a16:creationId xmlns:a16="http://schemas.microsoft.com/office/drawing/2014/main" id="{CCCA2F8E-0A3E-7E14-3C36-7F03190C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520" y="1424453"/>
            <a:ext cx="2417152" cy="19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0" name="Picture 6" descr="Original mel-spectrogram">
            <a:extLst>
              <a:ext uri="{FF2B5EF4-FFF2-40B4-BE49-F238E27FC236}">
                <a16:creationId xmlns:a16="http://schemas.microsoft.com/office/drawing/2014/main" id="{C9CB2FC4-F3AA-427B-391E-E75FA0DBF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496" y="1423193"/>
            <a:ext cx="2417152" cy="190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clean_20.wav">
            <a:hlinkClick r:id="" action="ppaction://media"/>
            <a:extLst>
              <a:ext uri="{FF2B5EF4-FFF2-40B4-BE49-F238E27FC236}">
                <a16:creationId xmlns:a16="http://schemas.microsoft.com/office/drawing/2014/main" id="{6731238F-09EF-12FB-CB89-07EDE5C36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4676" y="3717032"/>
            <a:ext cx="514960" cy="514960"/>
          </a:xfrm>
          <a:prstGeom prst="rect">
            <a:avLst/>
          </a:prstGeom>
        </p:spPr>
      </p:pic>
      <p:pic>
        <p:nvPicPr>
          <p:cNvPr id="35" name="noisy_20.wav">
            <a:hlinkClick r:id="" action="ppaction://media"/>
            <a:extLst>
              <a:ext uri="{FF2B5EF4-FFF2-40B4-BE49-F238E27FC236}">
                <a16:creationId xmlns:a16="http://schemas.microsoft.com/office/drawing/2014/main" id="{74DFE4BF-F1B3-4FB1-AA76-325F54BB59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17033" y="3717033"/>
            <a:ext cx="514960" cy="514960"/>
          </a:xfrm>
          <a:prstGeom prst="rect">
            <a:avLst/>
          </a:prstGeom>
        </p:spPr>
      </p:pic>
      <p:pic>
        <p:nvPicPr>
          <p:cNvPr id="36" name="original.wav">
            <a:hlinkClick r:id="" action="ppaction://media"/>
            <a:extLst>
              <a:ext uri="{FF2B5EF4-FFF2-40B4-BE49-F238E27FC236}">
                <a16:creationId xmlns:a16="http://schemas.microsoft.com/office/drawing/2014/main" id="{C43B03D0-2BBC-E954-1649-BF9BA2C87AC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52320" y="3717032"/>
            <a:ext cx="514960" cy="514960"/>
          </a:xfrm>
          <a:prstGeom prst="rect">
            <a:avLst/>
          </a:prstGeom>
        </p:spPr>
      </p:pic>
      <p:sp>
        <p:nvSpPr>
          <p:cNvPr id="37" name="Rectangle 3">
            <a:extLst>
              <a:ext uri="{FF2B5EF4-FFF2-40B4-BE49-F238E27FC236}">
                <a16:creationId xmlns:a16="http://schemas.microsoft.com/office/drawing/2014/main" id="{86CA2EBB-8AF8-E48E-2B19-D5301270F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32" y="3350989"/>
            <a:ext cx="973348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Noisy</a:t>
            </a:r>
            <a:endParaRPr lang="it-IT" altLang="it-IT" sz="1600" b="1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FC86C9B1-1A47-8EBF-9D7B-5CC6C09A0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9952" y="3349926"/>
            <a:ext cx="114058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Denoised</a:t>
            </a:r>
            <a:endParaRPr lang="it-IT" altLang="it-IT" sz="1600" b="1" dirty="0"/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1813F5AC-73DE-6278-CAAD-6610C115F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384" y="3356208"/>
            <a:ext cx="1078223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Original</a:t>
            </a:r>
            <a:endParaRPr lang="it-IT" altLang="it-IT" sz="16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366F982-CFA4-59A6-AEBA-89B1B59EC649}"/>
              </a:ext>
            </a:extLst>
          </p:cNvPr>
          <p:cNvSpPr txBox="1"/>
          <p:nvPr/>
        </p:nvSpPr>
        <p:spPr>
          <a:xfrm>
            <a:off x="1982621" y="908720"/>
            <a:ext cx="5170763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“An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adult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female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is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speaking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in a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quiet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environment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855F7C6-D8FC-C040-B3FC-6D9FEFA3C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543" y="4437112"/>
            <a:ext cx="973348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/>
              <a:t>SNR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07084BA-5702-EAC5-DDCB-5E8866595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108" y="4437112"/>
            <a:ext cx="973348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/>
              <a:t>SNR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78108C4-4057-8884-B72A-A33EDB142F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8024" y="4816353"/>
            <a:ext cx="4137533" cy="107722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726465D-87B3-F33F-6A51-10957B3001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1520" y="4820891"/>
            <a:ext cx="4313836" cy="10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08"/>
    </mc:Choice>
    <mc:Fallback xmlns="">
      <p:transition spd="slow" advTm="33608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93" objId="35"/>
        <p14:pauseEvt time="9770" objId="35"/>
        <p14:playEvt time="12260" objId="34"/>
        <p14:pauseEvt time="15920" objId="34"/>
        <p14:playEvt time="18809" objId="36"/>
        <p14:pauseEvt time="21621" objId="36"/>
        <p14:stopEvt time="33608" objId="34"/>
        <p14:stopEvt time="33608" objId="35"/>
        <p14:stopEvt time="33608" objId="3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13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Conclusions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6A697C3-5245-F40D-0BD8-538D6E3CFB4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96485" y="1124744"/>
            <a:ext cx="8018040" cy="1584176"/>
          </a:xfrm>
        </p:spPr>
        <p:txBody>
          <a:bodyPr/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it-IT" altLang="it-IT" sz="1800" dirty="0"/>
              <a:t>The </a:t>
            </a:r>
            <a:r>
              <a:rPr lang="it-IT" altLang="it-IT" sz="1800" dirty="0" err="1"/>
              <a:t>proposed</a:t>
            </a:r>
            <a:r>
              <a:rPr lang="it-IT" altLang="it-IT" sz="1800" dirty="0"/>
              <a:t> </a:t>
            </a:r>
            <a:r>
              <a:rPr lang="it-IT" altLang="it-IT" sz="1800" dirty="0" err="1"/>
              <a:t>combination</a:t>
            </a:r>
            <a:r>
              <a:rPr lang="it-IT" altLang="it-IT" sz="1800" dirty="0"/>
              <a:t> of </a:t>
            </a:r>
            <a:r>
              <a:rPr lang="it-IT" altLang="it-IT" sz="1800" b="1" dirty="0"/>
              <a:t>Tango + </a:t>
            </a:r>
            <a:r>
              <a:rPr lang="it-IT" altLang="it-IT" sz="1800" b="1" dirty="0" err="1"/>
              <a:t>RePaint</a:t>
            </a:r>
            <a:r>
              <a:rPr lang="it-IT" altLang="it-IT" sz="1800" dirty="0"/>
              <a:t> </a:t>
            </a:r>
            <a:r>
              <a:rPr lang="it-IT" altLang="it-IT" sz="1800" dirty="0" err="1"/>
              <a:t>consistently</a:t>
            </a:r>
            <a:r>
              <a:rPr lang="it-IT" altLang="it-IT" sz="1800" dirty="0"/>
              <a:t> </a:t>
            </a:r>
            <a:r>
              <a:rPr lang="it-IT" altLang="it-IT" sz="1800" dirty="0" err="1"/>
              <a:t>outperforms</a:t>
            </a:r>
            <a:r>
              <a:rPr lang="it-IT" altLang="it-IT" sz="1800" dirty="0"/>
              <a:t> the baseline </a:t>
            </a:r>
            <a:r>
              <a:rPr lang="it-IT" altLang="it-IT" sz="1800" dirty="0" err="1"/>
              <a:t>results</a:t>
            </a:r>
            <a:r>
              <a:rPr lang="it-IT" altLang="it-IT" sz="1800" dirty="0"/>
              <a:t> for </a:t>
            </a:r>
            <a:r>
              <a:rPr lang="it-IT" altLang="it-IT" sz="1800" dirty="0" err="1"/>
              <a:t>inpainting</a:t>
            </a:r>
            <a:r>
              <a:rPr lang="it-IT" altLang="it-IT" sz="1800" dirty="0"/>
              <a:t> with </a:t>
            </a:r>
            <a:r>
              <a:rPr lang="it-IT" altLang="it-IT" sz="1800" dirty="0" err="1"/>
              <a:t>clean</a:t>
            </a:r>
            <a:r>
              <a:rPr lang="it-IT" altLang="it-IT" sz="1800" dirty="0"/>
              <a:t> </a:t>
            </a:r>
            <a:r>
              <a:rPr lang="it-IT" altLang="it-IT" sz="1800" dirty="0" err="1"/>
              <a:t>audios</a:t>
            </a:r>
            <a:r>
              <a:rPr lang="it-IT" altLang="it-IT" sz="1800" dirty="0"/>
              <a:t> </a:t>
            </a:r>
            <a:r>
              <a:rPr lang="it-IT" altLang="it-IT" sz="1800" dirty="0" err="1"/>
              <a:t>as</a:t>
            </a:r>
            <a:r>
              <a:rPr lang="it-IT" altLang="it-IT" sz="1800" dirty="0"/>
              <a:t> input</a:t>
            </a:r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it-IT" altLang="it-IT" sz="1800" dirty="0"/>
              <a:t>The use of </a:t>
            </a:r>
            <a:r>
              <a:rPr lang="it-IT" altLang="it-IT" sz="1800" b="1" dirty="0"/>
              <a:t>DDNM</a:t>
            </a:r>
            <a:r>
              <a:rPr lang="it-IT" altLang="it-IT" sz="1800" dirty="0"/>
              <a:t> </a:t>
            </a:r>
            <a:r>
              <a:rPr lang="it-IT" altLang="it-IT" sz="1800" dirty="0" err="1"/>
              <a:t>enables</a:t>
            </a:r>
            <a:r>
              <a:rPr lang="it-IT" altLang="it-IT" sz="1800" dirty="0"/>
              <a:t> </a:t>
            </a:r>
            <a:r>
              <a:rPr lang="it-IT" altLang="it-IT" sz="1800" dirty="0" err="1"/>
              <a:t>remarkable</a:t>
            </a:r>
            <a:r>
              <a:rPr lang="it-IT" altLang="it-IT" sz="1800" dirty="0"/>
              <a:t> </a:t>
            </a:r>
            <a:r>
              <a:rPr lang="it-IT" altLang="it-IT" sz="1800" dirty="0" err="1"/>
              <a:t>denoising</a:t>
            </a:r>
            <a:r>
              <a:rPr lang="it-IT" altLang="it-IT" sz="1800" dirty="0"/>
              <a:t> capabilities, </a:t>
            </a:r>
            <a:r>
              <a:rPr lang="it-IT" altLang="it-IT" sz="1800" dirty="0" err="1"/>
              <a:t>even</a:t>
            </a:r>
            <a:r>
              <a:rPr lang="it-IT" altLang="it-IT" sz="1800" dirty="0"/>
              <a:t> in </a:t>
            </a:r>
            <a:r>
              <a:rPr lang="it-IT" altLang="it-IT" sz="1800" dirty="0" err="1"/>
              <a:t>scenarios</a:t>
            </a:r>
            <a:r>
              <a:rPr lang="it-IT" altLang="it-IT" sz="1800" dirty="0"/>
              <a:t> with </a:t>
            </a:r>
            <a:r>
              <a:rPr lang="it-IT" altLang="it-IT" sz="1800" dirty="0" err="1"/>
              <a:t>substantial</a:t>
            </a:r>
            <a:r>
              <a:rPr lang="it-IT" altLang="it-IT" sz="1800" dirty="0"/>
              <a:t> </a:t>
            </a:r>
            <a:r>
              <a:rPr lang="it-IT" altLang="it-IT" sz="1800" dirty="0" err="1"/>
              <a:t>levels</a:t>
            </a:r>
            <a:r>
              <a:rPr lang="it-IT" altLang="it-IT" sz="1800" dirty="0"/>
              <a:t> of </a:t>
            </a:r>
            <a:r>
              <a:rPr lang="it-IT" altLang="it-IT" sz="1800" dirty="0" err="1"/>
              <a:t>noise</a:t>
            </a:r>
            <a:endParaRPr lang="it-IT" altLang="it-IT" sz="1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DA53EC0-ABDF-69AB-BFFE-C5899CA21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3933056"/>
            <a:ext cx="648623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it-IT" altLang="it-IT" sz="1800" dirty="0"/>
              <a:t>Create an </a:t>
            </a:r>
            <a:r>
              <a:rPr lang="it-IT" altLang="it-IT" sz="1800" b="1" dirty="0" err="1"/>
              <a:t>automated</a:t>
            </a:r>
            <a:r>
              <a:rPr lang="it-IT" altLang="it-IT" sz="1800" b="1" dirty="0"/>
              <a:t> </a:t>
            </a:r>
            <a:r>
              <a:rPr lang="it-IT" altLang="it-IT" sz="1800" b="1" dirty="0" err="1"/>
              <a:t>communication</a:t>
            </a:r>
            <a:r>
              <a:rPr lang="it-IT" altLang="it-IT" sz="1800" b="1" dirty="0"/>
              <a:t> system </a:t>
            </a:r>
            <a:r>
              <a:rPr lang="it-IT" altLang="it-IT" sz="1800" dirty="0"/>
              <a:t>to </a:t>
            </a:r>
            <a:r>
              <a:rPr lang="it-IT" altLang="it-IT" sz="1800" dirty="0" err="1"/>
              <a:t>perform</a:t>
            </a:r>
            <a:r>
              <a:rPr lang="it-IT" altLang="it-IT" sz="1800" dirty="0"/>
              <a:t> </a:t>
            </a:r>
            <a:r>
              <a:rPr lang="it-IT" altLang="it-IT" sz="1800" dirty="0" err="1"/>
              <a:t>denoising</a:t>
            </a:r>
            <a:r>
              <a:rPr lang="it-IT" altLang="it-IT" sz="1800" dirty="0"/>
              <a:t>, </a:t>
            </a:r>
            <a:r>
              <a:rPr lang="it-IT" altLang="it-IT" sz="1800" dirty="0" err="1"/>
              <a:t>identify</a:t>
            </a:r>
            <a:r>
              <a:rPr lang="it-IT" altLang="it-IT" sz="1800" dirty="0"/>
              <a:t> </a:t>
            </a:r>
            <a:r>
              <a:rPr lang="it-IT" altLang="it-IT" sz="1800" dirty="0" err="1"/>
              <a:t>problematic</a:t>
            </a:r>
            <a:r>
              <a:rPr lang="it-IT" altLang="it-IT" sz="1800" dirty="0"/>
              <a:t> </a:t>
            </a:r>
            <a:r>
              <a:rPr lang="it-IT" altLang="it-IT" sz="1800" dirty="0" err="1"/>
              <a:t>segments</a:t>
            </a:r>
            <a:r>
              <a:rPr lang="it-IT" altLang="it-IT" sz="1800" dirty="0"/>
              <a:t> and </a:t>
            </a:r>
            <a:r>
              <a:rPr lang="it-IT" altLang="it-IT" sz="1800" dirty="0" err="1"/>
              <a:t>inpaint</a:t>
            </a:r>
            <a:r>
              <a:rPr lang="it-IT" altLang="it-IT" sz="1800" dirty="0"/>
              <a:t> </a:t>
            </a:r>
            <a:r>
              <a:rPr lang="it-IT" altLang="it-IT" sz="1800" dirty="0" err="1"/>
              <a:t>them</a:t>
            </a:r>
            <a:endParaRPr lang="it-IT" altLang="it-IT" sz="1800" dirty="0"/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it-IT" altLang="it-IT" sz="1800" b="1" dirty="0" err="1"/>
              <a:t>Remove</a:t>
            </a:r>
            <a:r>
              <a:rPr lang="it-IT" altLang="it-IT" sz="1800" b="1" dirty="0"/>
              <a:t> </a:t>
            </a:r>
            <a:r>
              <a:rPr lang="it-IT" altLang="it-IT" sz="1800" b="1" dirty="0" err="1"/>
              <a:t>conditioning</a:t>
            </a:r>
            <a:r>
              <a:rPr lang="it-IT" altLang="it-IT" sz="1800" b="1" dirty="0"/>
              <a:t> </a:t>
            </a:r>
            <a:r>
              <a:rPr lang="it-IT" altLang="it-IT" sz="1800" dirty="0"/>
              <a:t>from text and </a:t>
            </a:r>
            <a:r>
              <a:rPr lang="it-IT" altLang="it-IT" sz="1800" dirty="0" err="1"/>
              <a:t>perform</a:t>
            </a:r>
            <a:r>
              <a:rPr lang="it-IT" altLang="it-IT" sz="1800" dirty="0"/>
              <a:t> </a:t>
            </a:r>
            <a:r>
              <a:rPr lang="it-IT" altLang="it-IT" sz="1800" dirty="0" err="1"/>
              <a:t>inpainting</a:t>
            </a:r>
            <a:r>
              <a:rPr lang="it-IT" altLang="it-IT" sz="1800" dirty="0"/>
              <a:t> </a:t>
            </a:r>
            <a:r>
              <a:rPr lang="it-IT" altLang="it-IT" sz="1800" dirty="0" err="1"/>
              <a:t>based</a:t>
            </a:r>
            <a:r>
              <a:rPr lang="it-IT" altLang="it-IT" sz="1800" dirty="0"/>
              <a:t> </a:t>
            </a:r>
            <a:r>
              <a:rPr lang="it-IT" altLang="it-IT" sz="1800" dirty="0" err="1"/>
              <a:t>only</a:t>
            </a:r>
            <a:r>
              <a:rPr lang="it-IT" altLang="it-IT" sz="1800" dirty="0"/>
              <a:t> on the </a:t>
            </a:r>
            <a:r>
              <a:rPr lang="it-IT" altLang="it-IT" sz="1800" dirty="0" err="1"/>
              <a:t>known</a:t>
            </a:r>
            <a:r>
              <a:rPr lang="it-IT" altLang="it-IT" sz="1800" dirty="0"/>
              <a:t> </a:t>
            </a:r>
            <a:r>
              <a:rPr lang="it-IT" altLang="it-IT" sz="1800" dirty="0" err="1"/>
              <a:t>portion</a:t>
            </a:r>
            <a:r>
              <a:rPr lang="it-IT" altLang="it-IT" sz="1800" dirty="0"/>
              <a:t> of audio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DEBAC4-C359-B690-3619-6E0414746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167750"/>
            <a:ext cx="7416800" cy="50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822433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82243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it-IT" altLang="it-IT" dirty="0"/>
              <a:t>and Future works</a:t>
            </a:r>
          </a:p>
        </p:txBody>
      </p:sp>
      <p:pic>
        <p:nvPicPr>
          <p:cNvPr id="1026" name="Picture 2" descr="Research paper - Free education icons">
            <a:extLst>
              <a:ext uri="{FF2B5EF4-FFF2-40B4-BE49-F238E27FC236}">
                <a16:creationId xmlns:a16="http://schemas.microsoft.com/office/drawing/2014/main" id="{8E7B173C-9743-6F13-CFEA-1516BDDF3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861048"/>
            <a:ext cx="1451000" cy="14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17928CC6-2007-C789-AB1A-12949BFE7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558" y="5339128"/>
            <a:ext cx="2155954" cy="36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spcAft>
                <a:spcPts val="600"/>
              </a:spcAft>
              <a:buNone/>
            </a:pPr>
            <a:r>
              <a:rPr lang="it-IT" altLang="it-IT" sz="1800" i="1" dirty="0"/>
              <a:t>Paper in progress!</a:t>
            </a:r>
          </a:p>
        </p:txBody>
      </p:sp>
    </p:spTree>
    <p:extLst>
      <p:ext uri="{BB962C8B-B14F-4D97-AF65-F5344CB8AC3E}">
        <p14:creationId xmlns:p14="http://schemas.microsoft.com/office/powerpoint/2010/main" val="108369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62"/>
    </mc:Choice>
    <mc:Fallback xmlns="">
      <p:transition spd="slow" advTm="5896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14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7416800" cy="509587"/>
          </a:xfrm>
        </p:spPr>
        <p:txBody>
          <a:bodyPr/>
          <a:lstStyle/>
          <a:p>
            <a:r>
              <a:rPr lang="it-IT" altLang="it-IT" dirty="0" err="1"/>
              <a:t>References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6A697C3-5245-F40D-0BD8-538D6E3CFB4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5516" y="828522"/>
            <a:ext cx="8712968" cy="5200956"/>
          </a:xfrm>
        </p:spPr>
        <p:txBody>
          <a:bodyPr/>
          <a:lstStyle/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/>
              <a:t>Jonathan Ho, </a:t>
            </a:r>
            <a:r>
              <a:rPr lang="it-IT" altLang="it-IT" sz="1400" dirty="0" err="1"/>
              <a:t>Ajay</a:t>
            </a:r>
            <a:r>
              <a:rPr lang="it-IT" altLang="it-IT" sz="1400" dirty="0"/>
              <a:t> Jain, and Pieter </a:t>
            </a:r>
            <a:r>
              <a:rPr lang="it-IT" altLang="it-IT" sz="1400" dirty="0" err="1"/>
              <a:t>Abbeel</a:t>
            </a:r>
            <a:r>
              <a:rPr lang="it-IT" altLang="it-IT" sz="1400" dirty="0"/>
              <a:t>. </a:t>
            </a:r>
            <a:r>
              <a:rPr lang="it-IT" altLang="it-IT" sz="1400" dirty="0" err="1"/>
              <a:t>Denoising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</a:t>
            </a:r>
            <a:r>
              <a:rPr lang="it-IT" altLang="it-IT" sz="1400" dirty="0" err="1"/>
              <a:t>Probabilistic</a:t>
            </a:r>
            <a:r>
              <a:rPr lang="it-IT" altLang="it-IT" sz="1400" dirty="0"/>
              <a:t> Models. 2020.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2006.11239 [</a:t>
            </a:r>
            <a:r>
              <a:rPr lang="it-IT" altLang="it-IT" sz="1400" dirty="0" err="1"/>
              <a:t>cs.LG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 err="1"/>
              <a:t>Haohe</a:t>
            </a:r>
            <a:r>
              <a:rPr lang="it-IT" altLang="it-IT" sz="1400" dirty="0"/>
              <a:t> </a:t>
            </a:r>
            <a:r>
              <a:rPr lang="it-IT" altLang="it-IT" sz="1400" dirty="0" err="1"/>
              <a:t>Liu</a:t>
            </a:r>
            <a:r>
              <a:rPr lang="it-IT" altLang="it-IT" sz="1400" dirty="0"/>
              <a:t> et al. </a:t>
            </a:r>
            <a:r>
              <a:rPr lang="it-IT" altLang="it-IT" sz="1400" dirty="0" err="1"/>
              <a:t>AudioLDM</a:t>
            </a:r>
            <a:r>
              <a:rPr lang="it-IT" altLang="it-IT" sz="1400" dirty="0"/>
              <a:t>: Text-to-Audio Generation with </a:t>
            </a:r>
            <a:r>
              <a:rPr lang="it-IT" altLang="it-IT" sz="1400" dirty="0" err="1"/>
              <a:t>Latent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Models. 2023.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2301.12503 [</a:t>
            </a:r>
            <a:r>
              <a:rPr lang="it-IT" altLang="it-IT" sz="1400" dirty="0" err="1"/>
              <a:t>cs.SD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 err="1"/>
              <a:t>Deepanway</a:t>
            </a:r>
            <a:r>
              <a:rPr lang="it-IT" altLang="it-IT" sz="1400" dirty="0"/>
              <a:t> </a:t>
            </a:r>
            <a:r>
              <a:rPr lang="it-IT" altLang="it-IT" sz="1400" dirty="0" err="1"/>
              <a:t>Ghosal</a:t>
            </a:r>
            <a:r>
              <a:rPr lang="it-IT" altLang="it-IT" sz="1400" dirty="0"/>
              <a:t> et al. Text-to-Audio Generation </a:t>
            </a:r>
            <a:r>
              <a:rPr lang="it-IT" altLang="it-IT" sz="1400" dirty="0" err="1"/>
              <a:t>using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Instruction-Tuned</a:t>
            </a:r>
            <a:r>
              <a:rPr lang="it-IT" altLang="it-IT" sz="1400" dirty="0"/>
              <a:t> LLM and </a:t>
            </a:r>
            <a:r>
              <a:rPr lang="it-IT" altLang="it-IT" sz="1400" dirty="0" err="1"/>
              <a:t>Latent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Model. 2023.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2304.13731 [</a:t>
            </a:r>
            <a:r>
              <a:rPr lang="it-IT" altLang="it-IT" sz="1400" dirty="0" err="1"/>
              <a:t>eess.AS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 err="1"/>
              <a:t>Yinhuai</a:t>
            </a:r>
            <a:r>
              <a:rPr lang="it-IT" altLang="it-IT" sz="1400" dirty="0"/>
              <a:t> </a:t>
            </a:r>
            <a:r>
              <a:rPr lang="it-IT" altLang="it-IT" sz="1400" dirty="0" err="1"/>
              <a:t>Wang</a:t>
            </a:r>
            <a:r>
              <a:rPr lang="it-IT" altLang="it-IT" sz="1400" dirty="0"/>
              <a:t>, </a:t>
            </a:r>
            <a:r>
              <a:rPr lang="it-IT" altLang="it-IT" sz="1400" dirty="0" err="1"/>
              <a:t>Jiwen</a:t>
            </a:r>
            <a:r>
              <a:rPr lang="it-IT" altLang="it-IT" sz="1400" dirty="0"/>
              <a:t> </a:t>
            </a:r>
            <a:r>
              <a:rPr lang="it-IT" altLang="it-IT" sz="1400" dirty="0" err="1"/>
              <a:t>Yu</a:t>
            </a:r>
            <a:r>
              <a:rPr lang="it-IT" altLang="it-IT" sz="1400" dirty="0"/>
              <a:t>, and </a:t>
            </a:r>
            <a:r>
              <a:rPr lang="it-IT" altLang="it-IT" sz="1400" dirty="0" err="1"/>
              <a:t>Jian</a:t>
            </a:r>
            <a:r>
              <a:rPr lang="it-IT" altLang="it-IT" sz="1400" dirty="0"/>
              <a:t> Zhang. Zero-Shot Image </a:t>
            </a:r>
            <a:r>
              <a:rPr lang="it-IT" altLang="it-IT" sz="1400" dirty="0" err="1"/>
              <a:t>Restoration</a:t>
            </a:r>
            <a:r>
              <a:rPr lang="it-IT" altLang="it-IT" sz="1400" dirty="0"/>
              <a:t> Using </a:t>
            </a:r>
            <a:r>
              <a:rPr lang="it-IT" altLang="it-IT" sz="1400" dirty="0" err="1"/>
              <a:t>Denoising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</a:t>
            </a:r>
            <a:r>
              <a:rPr lang="it-IT" altLang="it-IT" sz="1400" dirty="0" err="1"/>
              <a:t>Null</a:t>
            </a:r>
            <a:r>
              <a:rPr lang="it-IT" altLang="it-IT" sz="1400" dirty="0"/>
              <a:t>-Space Model. 2022.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2212.00490 [</a:t>
            </a:r>
            <a:r>
              <a:rPr lang="it-IT" altLang="it-IT" sz="1400" dirty="0" err="1"/>
              <a:t>cs.CV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/>
              <a:t>Andreas </a:t>
            </a:r>
            <a:r>
              <a:rPr lang="it-IT" altLang="it-IT" sz="1400" dirty="0" err="1"/>
              <a:t>Lugmayr</a:t>
            </a:r>
            <a:r>
              <a:rPr lang="it-IT" altLang="it-IT" sz="1400" dirty="0"/>
              <a:t> et al. </a:t>
            </a:r>
            <a:r>
              <a:rPr lang="it-IT" altLang="it-IT" sz="1400" dirty="0" err="1"/>
              <a:t>RePaint</a:t>
            </a:r>
            <a:r>
              <a:rPr lang="it-IT" altLang="it-IT" sz="1400" dirty="0"/>
              <a:t>: </a:t>
            </a:r>
            <a:r>
              <a:rPr lang="it-IT" altLang="it-IT" sz="1400" dirty="0" err="1"/>
              <a:t>Inpainting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using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Denoising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Diffusion</a:t>
            </a:r>
            <a:r>
              <a:rPr lang="it-IT" altLang="it-IT" sz="1400" dirty="0"/>
              <a:t> </a:t>
            </a:r>
            <a:r>
              <a:rPr lang="it-IT" altLang="it-IT" sz="1400" dirty="0" err="1"/>
              <a:t>Probabilistic</a:t>
            </a:r>
            <a:r>
              <a:rPr lang="it-IT" altLang="it-IT" sz="1400" dirty="0"/>
              <a:t> Models. 2022. </a:t>
            </a:r>
            <a:r>
              <a:rPr lang="it-IT" altLang="it-IT" sz="1400" dirty="0" err="1"/>
              <a:t>arXiv</a:t>
            </a:r>
            <a:r>
              <a:rPr lang="it-IT" altLang="it-IT" sz="1400" dirty="0"/>
              <a:t>: 2201.09865 [</a:t>
            </a:r>
            <a:r>
              <a:rPr lang="it-IT" altLang="it-IT" sz="1400" dirty="0" err="1"/>
              <a:t>cs.CV</a:t>
            </a:r>
            <a:r>
              <a:rPr lang="it-IT" altLang="it-IT" sz="1400" dirty="0"/>
              <a:t>].</a:t>
            </a:r>
          </a:p>
          <a:p>
            <a:pPr>
              <a:lnSpc>
                <a:spcPts val="2500"/>
              </a:lnSpc>
              <a:spcAft>
                <a:spcPts val="300"/>
              </a:spcAft>
              <a:buFont typeface="+mj-lt"/>
              <a:buAutoNum type="arabicPeriod"/>
            </a:pPr>
            <a:r>
              <a:rPr lang="it-IT" altLang="it-IT" sz="1400" dirty="0"/>
              <a:t>Chris </a:t>
            </a:r>
            <a:r>
              <a:rPr lang="it-IT" altLang="it-IT" sz="1400" dirty="0" err="1"/>
              <a:t>Dongjoo</a:t>
            </a:r>
            <a:r>
              <a:rPr lang="it-IT" altLang="it-IT" sz="1400" dirty="0"/>
              <a:t> Kim et al. “</a:t>
            </a:r>
            <a:r>
              <a:rPr lang="it-IT" altLang="it-IT" sz="1400" dirty="0" err="1"/>
              <a:t>AudioCaps</a:t>
            </a:r>
            <a:r>
              <a:rPr lang="it-IT" altLang="it-IT" sz="1400" dirty="0"/>
              <a:t>: </a:t>
            </a:r>
            <a:r>
              <a:rPr lang="it-IT" altLang="it-IT" sz="1400" dirty="0" err="1"/>
              <a:t>Generating</a:t>
            </a:r>
            <a:r>
              <a:rPr lang="it-IT" altLang="it-IT" sz="1400" dirty="0"/>
              <a:t> </a:t>
            </a:r>
            <a:r>
              <a:rPr lang="it-IT" altLang="it-IT" sz="1400" dirty="0" err="1"/>
              <a:t>Captions</a:t>
            </a:r>
            <a:r>
              <a:rPr lang="it-IT" altLang="it-IT" sz="1400" dirty="0"/>
              <a:t> for </a:t>
            </a:r>
            <a:r>
              <a:rPr lang="it-IT" altLang="it-IT" sz="1400" dirty="0" err="1"/>
              <a:t>Audios</a:t>
            </a:r>
            <a:r>
              <a:rPr lang="it-IT" altLang="it-IT" sz="1400" dirty="0"/>
              <a:t> in The Wild”. In: </a:t>
            </a:r>
            <a:r>
              <a:rPr lang="it-IT" altLang="it-IT" sz="1400" dirty="0" err="1"/>
              <a:t>Proceedings</a:t>
            </a:r>
            <a:r>
              <a:rPr lang="it-IT" altLang="it-IT" sz="1400" dirty="0"/>
              <a:t> of the 2019 Conference of the North American </a:t>
            </a:r>
            <a:r>
              <a:rPr lang="it-IT" altLang="it-IT" sz="1400" dirty="0" err="1"/>
              <a:t>Chapter</a:t>
            </a:r>
            <a:r>
              <a:rPr lang="it-IT" altLang="it-IT" sz="1400" dirty="0"/>
              <a:t> of he Association for </a:t>
            </a:r>
            <a:r>
              <a:rPr lang="it-IT" altLang="it-IT" sz="1400" dirty="0" err="1"/>
              <a:t>Computational</a:t>
            </a:r>
            <a:r>
              <a:rPr lang="it-IT" altLang="it-IT" sz="1400" dirty="0"/>
              <a:t> </a:t>
            </a:r>
            <a:r>
              <a:rPr lang="it-IT" altLang="it-IT" sz="1400" dirty="0" err="1"/>
              <a:t>Linguistics</a:t>
            </a:r>
            <a:r>
              <a:rPr lang="it-IT" altLang="it-IT" sz="1400" dirty="0"/>
              <a:t>: Human Language Technologies, Volume 1 (Long and Short Papers). Minneapolis, Minnesota: Association for </a:t>
            </a:r>
            <a:r>
              <a:rPr lang="it-IT" altLang="it-IT" sz="1400" dirty="0" err="1"/>
              <a:t>Computational</a:t>
            </a:r>
            <a:r>
              <a:rPr lang="it-IT" altLang="it-IT" sz="1400" dirty="0"/>
              <a:t> </a:t>
            </a:r>
            <a:r>
              <a:rPr lang="it-IT" altLang="it-IT" sz="1400" dirty="0" err="1"/>
              <a:t>Linguistics</a:t>
            </a:r>
            <a:r>
              <a:rPr lang="it-IT" altLang="it-IT" sz="1400" dirty="0"/>
              <a:t>, June 2019, pp. 119–132. </a:t>
            </a:r>
            <a:r>
              <a:rPr lang="it-IT" altLang="it-IT" sz="1400" dirty="0" err="1"/>
              <a:t>doi</a:t>
            </a:r>
            <a:r>
              <a:rPr lang="it-IT" altLang="it-IT" sz="1400" dirty="0"/>
              <a:t>: 10.18653/v1/N191011. </a:t>
            </a:r>
            <a:r>
              <a:rPr lang="it-IT" altLang="it-IT" sz="1400" dirty="0" err="1"/>
              <a:t>url</a:t>
            </a:r>
            <a:r>
              <a:rPr lang="it-IT" altLang="it-IT" sz="1400" dirty="0"/>
              <a:t>: https://aclanthology.org/N19-1011.</a:t>
            </a:r>
          </a:p>
        </p:txBody>
      </p:sp>
    </p:spTree>
    <p:extLst>
      <p:ext uri="{BB962C8B-B14F-4D97-AF65-F5344CB8AC3E}">
        <p14:creationId xmlns:p14="http://schemas.microsoft.com/office/powerpoint/2010/main" val="245445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E234FA76-BD13-C34B-F874-4F840B00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2" y="2636912"/>
            <a:ext cx="7559675" cy="792088"/>
          </a:xfrm>
        </p:spPr>
        <p:txBody>
          <a:bodyPr/>
          <a:lstStyle/>
          <a:p>
            <a:pPr algn="ctr"/>
            <a:r>
              <a:rPr lang="it-IT" sz="4000" dirty="0"/>
              <a:t>Backup slides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DDF4C9-BB21-1CE4-9705-A9412C9B3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AE55128-39FD-9E65-DAE3-B5E4B3D7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EA93B-A701-DCBE-16BB-C6A4BDDCC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FF9035E3-C4AB-9342-A133-EC723C640EAF}" type="slidenum">
              <a:rPr lang="it-IT" altLang="it-IT" smtClean="0"/>
              <a:pPr/>
              <a:t>15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56877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16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684" y="404813"/>
            <a:ext cx="7847129" cy="509587"/>
          </a:xfrm>
        </p:spPr>
        <p:txBody>
          <a:bodyPr/>
          <a:lstStyle/>
          <a:p>
            <a:pPr algn="ctr"/>
            <a:r>
              <a:rPr lang="it-IT" altLang="it-IT" dirty="0"/>
              <a:t>DDNM and DDNM</a:t>
            </a:r>
            <a:r>
              <a:rPr lang="it-IT" altLang="it-IT" baseline="30000" dirty="0"/>
              <a:t>+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684" y="946693"/>
            <a:ext cx="7847013" cy="872338"/>
          </a:xfrm>
        </p:spPr>
        <p:txBody>
          <a:bodyPr/>
          <a:lstStyle/>
          <a:p>
            <a:pPr marL="0" indent="0" algn="ctr">
              <a:lnSpc>
                <a:spcPts val="2500"/>
              </a:lnSpc>
              <a:buNone/>
            </a:pPr>
            <a:r>
              <a:rPr lang="it-IT" altLang="it-IT" sz="1600" b="1" dirty="0"/>
              <a:t>DDNM</a:t>
            </a:r>
            <a:r>
              <a:rPr lang="it-IT" altLang="it-IT" sz="1600" dirty="0"/>
              <a:t> (</a:t>
            </a:r>
            <a:r>
              <a:rPr lang="it-IT" altLang="it-IT" sz="1600" dirty="0" err="1"/>
              <a:t>Denoising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Diffusion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Null</a:t>
            </a:r>
            <a:r>
              <a:rPr lang="it-IT" altLang="it-IT" sz="1600" dirty="0"/>
              <a:t>-Space Model)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a framework for image </a:t>
            </a:r>
            <a:r>
              <a:rPr lang="it-IT" altLang="it-IT" sz="1600" dirty="0" err="1"/>
              <a:t>restoration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which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refines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null-space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content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during</a:t>
            </a:r>
            <a:r>
              <a:rPr lang="it-IT" altLang="it-IT" sz="1600" dirty="0"/>
              <a:t> the reverse </a:t>
            </a:r>
            <a:r>
              <a:rPr lang="it-IT" altLang="it-IT" sz="1600" dirty="0" err="1"/>
              <a:t>diffusion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r>
              <a:rPr lang="it-IT" altLang="it-IT" sz="1600" dirty="0"/>
              <a:t> to produce </a:t>
            </a:r>
            <a:r>
              <a:rPr lang="it-IT" altLang="it-IT" sz="1600" dirty="0" err="1"/>
              <a:t>results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that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satisfy</a:t>
            </a:r>
            <a:r>
              <a:rPr lang="it-IT" altLang="it-IT" sz="1600" dirty="0"/>
              <a:t> data </a:t>
            </a:r>
            <a:r>
              <a:rPr lang="it-IT" altLang="it-IT" sz="1600" dirty="0" err="1"/>
              <a:t>consistency</a:t>
            </a:r>
            <a:r>
              <a:rPr lang="it-IT" altLang="it-IT" sz="1600" dirty="0"/>
              <a:t> and </a:t>
            </a:r>
            <a:r>
              <a:rPr lang="it-IT" altLang="it-IT" sz="1600" dirty="0" err="1"/>
              <a:t>realism</a:t>
            </a:r>
            <a:endParaRPr lang="it-IT" altLang="it-IT" sz="1600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6" name="Immagine 5" descr="Immagine che contiene schermata, testo, Carattere, design&#10;&#10;Descrizione generata automaticamente">
            <a:extLst>
              <a:ext uri="{FF2B5EF4-FFF2-40B4-BE49-F238E27FC236}">
                <a16:creationId xmlns:a16="http://schemas.microsoft.com/office/drawing/2014/main" id="{D54A63D1-20E0-B916-23F0-765B245D5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07" y="2116866"/>
            <a:ext cx="7455650" cy="1312134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870530E3-A944-60FE-1698-96544EC59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592171"/>
            <a:ext cx="4102338" cy="4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140000"/>
              </a:lnSpc>
              <a:buFontTx/>
              <a:buNone/>
            </a:pPr>
            <a:r>
              <a:rPr lang="it-IT" altLang="it-IT" sz="1600" b="1" dirty="0"/>
              <a:t>Task</a:t>
            </a:r>
            <a:r>
              <a:rPr lang="it-IT" altLang="it-IT" sz="1600" dirty="0"/>
              <a:t>: </a:t>
            </a:r>
            <a:r>
              <a:rPr lang="it-IT" altLang="it-IT" sz="1600" dirty="0" err="1"/>
              <a:t>reconstruct</a:t>
            </a:r>
            <a:r>
              <a:rPr lang="it-IT" altLang="it-IT" sz="1600" dirty="0"/>
              <a:t> </a:t>
            </a:r>
            <a:r>
              <a:rPr lang="it-IT" altLang="it-IT" sz="1600" i="1" dirty="0"/>
              <a:t>x̂ </a:t>
            </a:r>
            <a:r>
              <a:rPr lang="it-IT" altLang="it-IT" sz="1600" dirty="0"/>
              <a:t>from </a:t>
            </a:r>
            <a:r>
              <a:rPr lang="it-IT" altLang="it-IT" sz="1600" i="1" dirty="0"/>
              <a:t>y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where</a:t>
            </a:r>
            <a:r>
              <a:rPr lang="it-IT" altLang="it-IT" sz="1600" dirty="0"/>
              <a:t> </a:t>
            </a:r>
            <a:r>
              <a:rPr lang="it-IT" altLang="it-IT" sz="1600" i="1" dirty="0"/>
              <a:t>y = </a:t>
            </a:r>
            <a:r>
              <a:rPr lang="it-IT" altLang="it-IT" sz="1600" i="1" dirty="0" err="1"/>
              <a:t>Ax</a:t>
            </a:r>
            <a:endParaRPr lang="it-IT" altLang="it-IT" sz="1600" i="1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506B097-E0E5-D7E6-95D7-91B177C812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894"/>
          <a:stretch/>
        </p:blipFill>
        <p:spPr>
          <a:xfrm>
            <a:off x="406480" y="4635990"/>
            <a:ext cx="4104290" cy="11633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36745AB-F5FE-95AC-6EC5-DCD3163117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947"/>
          <a:stretch/>
        </p:blipFill>
        <p:spPr>
          <a:xfrm>
            <a:off x="408111" y="4077072"/>
            <a:ext cx="4102339" cy="5472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B837458-8962-D2FA-1737-2E4146A64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500" y="4743054"/>
            <a:ext cx="1740175" cy="1189171"/>
          </a:xfrm>
          <a:prstGeom prst="rect">
            <a:avLst/>
          </a:prstGeom>
        </p:spPr>
      </p:pic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AA5015BF-3C26-7175-BFC8-C2A4E31F0C57}"/>
              </a:ext>
            </a:extLst>
          </p:cNvPr>
          <p:cNvCxnSpPr>
            <a:cxnSpLocks/>
          </p:cNvCxnSpPr>
          <p:nvPr/>
        </p:nvCxnSpPr>
        <p:spPr bwMode="auto">
          <a:xfrm>
            <a:off x="4788024" y="3728191"/>
            <a:ext cx="0" cy="2183116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FFBB568-6D39-3CB2-2BF1-B47EE3B58893}"/>
              </a:ext>
            </a:extLst>
          </p:cNvPr>
          <p:cNvSpPr txBox="1"/>
          <p:nvPr/>
        </p:nvSpPr>
        <p:spPr>
          <a:xfrm>
            <a:off x="5016838" y="3634902"/>
            <a:ext cx="3933501" cy="10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it-IT" sz="1600" b="1" dirty="0">
                <a:solidFill>
                  <a:srgbClr val="000000"/>
                </a:solidFill>
                <a:latin typeface="+mn-lt"/>
              </a:rPr>
              <a:t>DDNM</a:t>
            </a:r>
            <a:r>
              <a:rPr lang="it-IT" sz="1600" b="1" baseline="30000" dirty="0">
                <a:solidFill>
                  <a:srgbClr val="000000"/>
                </a:solidFill>
                <a:latin typeface="+mn-lt"/>
              </a:rPr>
              <a:t>+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: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Through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the time-travel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trick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we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generate a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better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“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past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”,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which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in turn leads to a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better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“future”</a:t>
            </a:r>
          </a:p>
        </p:txBody>
      </p:sp>
    </p:spTree>
    <p:extLst>
      <p:ext uri="{BB962C8B-B14F-4D97-AF65-F5344CB8AC3E}">
        <p14:creationId xmlns:p14="http://schemas.microsoft.com/office/powerpoint/2010/main" val="412386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10"/>
    </mc:Choice>
    <mc:Fallback xmlns="">
      <p:transition spd="slow" advTm="4221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17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0817" y="332656"/>
            <a:ext cx="7830451" cy="509587"/>
          </a:xfrm>
        </p:spPr>
        <p:txBody>
          <a:bodyPr/>
          <a:lstStyle/>
          <a:p>
            <a:pPr algn="ctr"/>
            <a:r>
              <a:rPr lang="it-IT" altLang="it-IT" dirty="0" err="1"/>
              <a:t>RePaint</a:t>
            </a:r>
            <a:r>
              <a:rPr lang="it-IT" altLang="it-IT" dirty="0"/>
              <a:t> and </a:t>
            </a:r>
            <a:r>
              <a:rPr lang="it-IT" altLang="it-IT" dirty="0" err="1"/>
              <a:t>RePaint</a:t>
            </a:r>
            <a:r>
              <a:rPr lang="it-IT" altLang="it-IT" baseline="30000" dirty="0"/>
              <a:t>+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1D55D3-09B4-F204-FC0C-6EB7E0A0E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23" y="3422419"/>
            <a:ext cx="3425915" cy="49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ct val="140000"/>
              </a:lnSpc>
              <a:buFontTx/>
              <a:buNone/>
            </a:pPr>
            <a:r>
              <a:rPr lang="it-IT" altLang="it-IT" sz="1600" i="1" dirty="0"/>
              <a:t>x</a:t>
            </a:r>
            <a:r>
              <a:rPr lang="it-IT" altLang="it-IT" sz="1600" i="1" baseline="-25000" dirty="0"/>
              <a:t>t-1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diffused</a:t>
            </a:r>
            <a:r>
              <a:rPr lang="it-IT" altLang="it-IT" sz="1600" dirty="0"/>
              <a:t> back to </a:t>
            </a:r>
            <a:r>
              <a:rPr lang="it-IT" altLang="it-IT" sz="1600" i="1" dirty="0" err="1"/>
              <a:t>x</a:t>
            </a:r>
            <a:r>
              <a:rPr lang="it-IT" altLang="it-IT" sz="1600" i="1" baseline="-25000" dirty="0" err="1"/>
              <a:t>t</a:t>
            </a:r>
            <a:endParaRPr lang="it-IT" altLang="it-IT" sz="16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727B13D-A6A6-123F-CA05-D193C84C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65269"/>
            <a:ext cx="5184576" cy="239367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ED6675-8180-FEDB-BC2F-6C3D85BBD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9" y="1965471"/>
            <a:ext cx="3635896" cy="14125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62B8969-D0E0-FB0B-4EB0-1C2A6CFB4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51" y="3931535"/>
            <a:ext cx="2624919" cy="32811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1B74E66-B325-3DD9-BF1F-C5512A39A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" y="4304273"/>
            <a:ext cx="3777635" cy="43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dirty="0"/>
              <a:t>the </a:t>
            </a:r>
            <a:r>
              <a:rPr lang="it-IT" altLang="it-IT" sz="1600" dirty="0" err="1"/>
              <a:t>denoising</a:t>
            </a:r>
            <a:r>
              <a:rPr lang="it-IT" altLang="it-IT" sz="1600" dirty="0"/>
              <a:t> step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performed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again</a:t>
            </a:r>
            <a:endParaRPr lang="it-IT" altLang="it-IT" sz="16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F47F597-0C68-013B-9D47-0AE4C1048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17" y="908720"/>
            <a:ext cx="7802365" cy="64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 err="1"/>
              <a:t>RePaint</a:t>
            </a:r>
            <a:r>
              <a:rPr lang="it-IT" altLang="it-IT" sz="1600" dirty="0"/>
              <a:t>: sample the </a:t>
            </a:r>
            <a:r>
              <a:rPr lang="it-IT" altLang="it-IT" sz="1600" dirty="0" err="1"/>
              <a:t>unmasked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regions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available</a:t>
            </a:r>
            <a:r>
              <a:rPr lang="it-IT" altLang="it-IT" sz="1600" dirty="0"/>
              <a:t> information </a:t>
            </a:r>
            <a:r>
              <a:rPr lang="it-IT" altLang="it-IT" sz="1600" dirty="0" err="1"/>
              <a:t>as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conditioning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during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diffusion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endParaRPr lang="it-IT" altLang="it-IT" sz="1600" dirty="0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C9CE6F33-3789-2666-645E-E6280E63E366}"/>
              </a:ext>
            </a:extLst>
          </p:cNvPr>
          <p:cNvCxnSpPr>
            <a:cxnSpLocks/>
          </p:cNvCxnSpPr>
          <p:nvPr/>
        </p:nvCxnSpPr>
        <p:spPr bwMode="auto">
          <a:xfrm flipH="1">
            <a:off x="711188" y="5167055"/>
            <a:ext cx="7721624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5462EEBA-AFD0-F752-5243-2E7FB8F25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187" y="5282274"/>
            <a:ext cx="7721624" cy="7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 err="1"/>
              <a:t>RePaint</a:t>
            </a:r>
            <a:r>
              <a:rPr lang="it-IT" altLang="it-IT" sz="1600" b="1" baseline="30000" dirty="0"/>
              <a:t>+</a:t>
            </a:r>
            <a:r>
              <a:rPr lang="it-IT" altLang="it-IT" sz="1600" dirty="0"/>
              <a:t>: The </a:t>
            </a:r>
            <a:r>
              <a:rPr lang="it-IT" altLang="it-IT" sz="1600" dirty="0" err="1"/>
              <a:t>latent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representation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diffused</a:t>
            </a:r>
            <a:r>
              <a:rPr lang="it-IT" altLang="it-IT" sz="1600" dirty="0"/>
              <a:t> back to multiple </a:t>
            </a:r>
            <a:r>
              <a:rPr lang="it-IT" altLang="it-IT" sz="1600" dirty="0" err="1"/>
              <a:t>previous</a:t>
            </a:r>
            <a:r>
              <a:rPr lang="it-IT" altLang="it-IT" sz="1600" dirty="0"/>
              <a:t> steps and </a:t>
            </a:r>
            <a:r>
              <a:rPr lang="it-IT" altLang="it-IT" sz="1600" dirty="0" err="1"/>
              <a:t>then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all</a:t>
            </a:r>
            <a:r>
              <a:rPr lang="it-IT" altLang="it-IT" sz="1600" dirty="0"/>
              <a:t> of </a:t>
            </a:r>
            <a:r>
              <a:rPr lang="it-IT" altLang="it-IT" sz="1600" dirty="0" err="1"/>
              <a:t>them</a:t>
            </a:r>
            <a:r>
              <a:rPr lang="it-IT" altLang="it-IT" sz="1600" dirty="0"/>
              <a:t> are </a:t>
            </a:r>
            <a:r>
              <a:rPr lang="it-IT" altLang="it-IT" sz="1600" dirty="0" err="1"/>
              <a:t>sequentially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performed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again</a:t>
            </a:r>
            <a:endParaRPr lang="it-IT" altLang="it-IT" sz="16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4C1B156-EC79-EAE0-A75C-1D8E11CF5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8838" y="4232237"/>
            <a:ext cx="4824536" cy="64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dirty="0"/>
              <a:t>The model </a:t>
            </a:r>
            <a:r>
              <a:rPr lang="it-IT" altLang="it-IT" sz="1600" dirty="0" err="1"/>
              <a:t>has</a:t>
            </a:r>
            <a:r>
              <a:rPr lang="it-IT" altLang="it-IT" sz="1600" dirty="0"/>
              <a:t> </a:t>
            </a:r>
            <a:r>
              <a:rPr lang="it-IT" altLang="it-IT" sz="1600" b="1" dirty="0"/>
              <a:t>more time </a:t>
            </a:r>
            <a:r>
              <a:rPr lang="it-IT" altLang="it-IT" sz="1600" dirty="0"/>
              <a:t>to </a:t>
            </a:r>
            <a:r>
              <a:rPr lang="it-IT" altLang="it-IT" sz="1600" dirty="0" err="1"/>
              <a:t>effectively</a:t>
            </a:r>
            <a:r>
              <a:rPr lang="it-IT" altLang="it-IT" sz="1600" dirty="0"/>
              <a:t> incorporate the </a:t>
            </a:r>
            <a:r>
              <a:rPr lang="it-IT" altLang="it-IT" sz="1600" dirty="0" err="1"/>
              <a:t>provided</a:t>
            </a:r>
            <a:r>
              <a:rPr lang="it-IT" altLang="it-IT" sz="1600" dirty="0"/>
              <a:t> information with the </a:t>
            </a:r>
            <a:r>
              <a:rPr lang="it-IT" altLang="it-IT" sz="1600" dirty="0" err="1"/>
              <a:t>generated</a:t>
            </a:r>
            <a:r>
              <a:rPr lang="it-IT" altLang="it-IT" sz="1600" dirty="0"/>
              <a:t> part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DE9FB3F-9750-8708-E12A-255E17817076}"/>
              </a:ext>
            </a:extLst>
          </p:cNvPr>
          <p:cNvSpPr/>
          <p:nvPr/>
        </p:nvSpPr>
        <p:spPr bwMode="auto">
          <a:xfrm>
            <a:off x="72008" y="1926695"/>
            <a:ext cx="3635896" cy="288031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72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44"/>
    </mc:Choice>
    <mc:Fallback xmlns="">
      <p:transition spd="slow" advTm="4964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18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404813"/>
            <a:ext cx="7921253" cy="509587"/>
          </a:xfrm>
        </p:spPr>
        <p:txBody>
          <a:bodyPr/>
          <a:lstStyle/>
          <a:p>
            <a:pPr algn="ctr"/>
            <a:r>
              <a:rPr lang="it-IT" altLang="it-IT" dirty="0" err="1"/>
              <a:t>Inference</a:t>
            </a:r>
            <a:r>
              <a:rPr lang="it-IT" altLang="it-IT" dirty="0"/>
              <a:t> times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A81169-0205-DB8E-8D56-F5D85F8CC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769" y="5682433"/>
            <a:ext cx="6580461" cy="34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dirty="0" err="1"/>
              <a:t>Listen</a:t>
            </a:r>
            <a:r>
              <a:rPr lang="it-IT" altLang="it-IT" sz="1600" dirty="0"/>
              <a:t> to the audio clips </a:t>
            </a:r>
            <a:r>
              <a:rPr lang="it-IT" altLang="it-IT" sz="1600" dirty="0" err="1"/>
              <a:t>at</a:t>
            </a:r>
            <a:r>
              <a:rPr lang="it-IT" altLang="it-IT" sz="1600" dirty="0"/>
              <a:t>: </a:t>
            </a:r>
            <a:r>
              <a:rPr lang="it-IT" altLang="it-IT" sz="1600" dirty="0">
                <a:hlinkClick r:id="rId3"/>
              </a:rPr>
              <a:t>https://www.andrearodriguez.it/inpainting</a:t>
            </a:r>
            <a:endParaRPr lang="it-IT" altLang="it-IT" sz="160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DBEF3B1-8D4A-FA73-396E-AFA0A4CAB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745" y="1535735"/>
            <a:ext cx="5080507" cy="250889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7C8730C-1E55-43E5-7C57-73AA458A9512}"/>
              </a:ext>
            </a:extLst>
          </p:cNvPr>
          <p:cNvSpPr txBox="1"/>
          <p:nvPr/>
        </p:nvSpPr>
        <p:spPr>
          <a:xfrm>
            <a:off x="2933803" y="4241105"/>
            <a:ext cx="3276389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b="1" dirty="0" err="1">
                <a:solidFill>
                  <a:srgbClr val="000000"/>
                </a:solidFill>
                <a:latin typeface="+mn-lt"/>
              </a:rPr>
              <a:t>Inference</a:t>
            </a:r>
            <a:r>
              <a:rPr lang="it-IT" sz="1600" b="1" dirty="0">
                <a:solidFill>
                  <a:srgbClr val="000000"/>
                </a:solidFill>
                <a:latin typeface="+mn-lt"/>
              </a:rPr>
              <a:t> times 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in minutes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using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one GPU NVIDIA Tesla T4</a:t>
            </a:r>
          </a:p>
        </p:txBody>
      </p:sp>
    </p:spTree>
    <p:extLst>
      <p:ext uri="{BB962C8B-B14F-4D97-AF65-F5344CB8AC3E}">
        <p14:creationId xmlns:p14="http://schemas.microsoft.com/office/powerpoint/2010/main" val="270060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68"/>
    </mc:Choice>
    <mc:Fallback xmlns="">
      <p:transition spd="slow" advTm="61468"/>
    </mc:Fallback>
  </mc:AlternateContent>
  <p:extLst>
    <p:ext uri="{E180D4A7-C9FB-4DFB-919C-405C955672EB}">
      <p14:showEvtLst xmlns:p14="http://schemas.microsoft.com/office/powerpoint/2010/main">
        <p14:playEvt time="17617" objId="16"/>
        <p14:pauseEvt time="19893" objId="16"/>
        <p14:playEvt time="22965" objId="20"/>
        <p14:pauseEvt time="25397" objId="20"/>
        <p14:playEvt time="27399" objId="22"/>
        <p14:pauseEvt time="30564" objId="22"/>
        <p14:stopEvt time="61468" objId="16"/>
        <p14:stopEvt time="61468" objId="20"/>
        <p14:stopEvt time="61468" objId="22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19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6013" y="404813"/>
            <a:ext cx="3600003" cy="509587"/>
          </a:xfrm>
        </p:spPr>
        <p:txBody>
          <a:bodyPr/>
          <a:lstStyle/>
          <a:p>
            <a:r>
              <a:rPr lang="it-IT" altLang="it-IT" dirty="0" err="1"/>
              <a:t>Metrics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8B6754-AC37-BABB-207D-C9AFDC4C2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6" y="1549692"/>
            <a:ext cx="6523345" cy="18073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59B6252-5264-0277-6F61-C3B53C117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3718341"/>
            <a:ext cx="6523345" cy="179392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DF87E20-29F0-099E-B205-4745F1315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85" y="4438176"/>
            <a:ext cx="165003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2 seconds gap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0E450C2-AB0B-E0E8-5764-F8DB084B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920" y="2276217"/>
            <a:ext cx="1503784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1 second gap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EAA1809-021D-7F59-4C41-6EA06108E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518" y="5675620"/>
            <a:ext cx="3048364" cy="31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400" dirty="0"/>
              <a:t>* SSIM </a:t>
            </a:r>
            <a:r>
              <a:rPr lang="it-IT" altLang="it-IT" sz="1400" dirty="0" err="1"/>
              <a:t>values</a:t>
            </a:r>
            <a:r>
              <a:rPr lang="it-IT" altLang="it-IT" sz="1400" dirty="0"/>
              <a:t> are </a:t>
            </a:r>
            <a:r>
              <a:rPr lang="it-IT" altLang="it-IT" sz="1400" dirty="0" err="1"/>
              <a:t>multiplied</a:t>
            </a:r>
            <a:r>
              <a:rPr lang="it-IT" altLang="it-IT" sz="1400" dirty="0"/>
              <a:t>  by 100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A46B2D0-6A98-6E4F-B3AF-2145570AF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818" y="227161"/>
            <a:ext cx="3764272" cy="111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indent="-180000"/>
            <a:r>
              <a:rPr lang="it-IT" sz="1400" b="0" i="0" dirty="0">
                <a:solidFill>
                  <a:srgbClr val="212529"/>
                </a:solidFill>
                <a:effectLst/>
              </a:rPr>
              <a:t>SDR =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Signal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Distortion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Ratio</a:t>
            </a:r>
          </a:p>
          <a:p>
            <a:pPr marL="180000" indent="-180000"/>
            <a:r>
              <a:rPr lang="it-IT" sz="1400" b="0" i="0" dirty="0">
                <a:solidFill>
                  <a:srgbClr val="212529"/>
                </a:solidFill>
                <a:effectLst/>
              </a:rPr>
              <a:t>SNR =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Signal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Noise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Ratio</a:t>
            </a:r>
          </a:p>
          <a:p>
            <a:pPr marL="180000" indent="-180000"/>
            <a:r>
              <a:rPr lang="it-IT" sz="1400" b="0" i="0" dirty="0">
                <a:solidFill>
                  <a:srgbClr val="212529"/>
                </a:solidFill>
                <a:effectLst/>
              </a:rPr>
              <a:t>PSNR = Peak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Signal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Noise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Ratio</a:t>
            </a:r>
          </a:p>
          <a:p>
            <a:pPr marL="180000" indent="-180000"/>
            <a:r>
              <a:rPr lang="it-IT" sz="1400" b="0" i="0" dirty="0">
                <a:solidFill>
                  <a:srgbClr val="212529"/>
                </a:solidFill>
                <a:effectLst/>
              </a:rPr>
              <a:t>SSIM =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Structural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Similarity</a:t>
            </a:r>
            <a:r>
              <a:rPr lang="it-IT" sz="1400" b="0" i="0" dirty="0">
                <a:solidFill>
                  <a:srgbClr val="212529"/>
                </a:solidFill>
                <a:effectLst/>
              </a:rPr>
              <a:t> Index </a:t>
            </a:r>
            <a:r>
              <a:rPr lang="it-IT" sz="1400" b="0" i="0" dirty="0" err="1">
                <a:solidFill>
                  <a:srgbClr val="212529"/>
                </a:solidFill>
                <a:effectLst/>
              </a:rPr>
              <a:t>Measure</a:t>
            </a:r>
            <a:endParaRPr lang="it-IT" sz="1400" b="0" i="0" dirty="0">
              <a:solidFill>
                <a:srgbClr val="21252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25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1"/>
    </mc:Choice>
    <mc:Fallback xmlns="">
      <p:transition spd="slow" advTm="27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  <a:endParaRPr lang="it-IT" altLang="it-IT" dirty="0"/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 dirty="0"/>
              <a:t>Generative </a:t>
            </a:r>
            <a:r>
              <a:rPr lang="it-IT" altLang="it-IT" dirty="0" err="1"/>
              <a:t>Diffusion</a:t>
            </a:r>
            <a:r>
              <a:rPr lang="it-IT" altLang="it-IT" dirty="0"/>
              <a:t> Models for Audio </a:t>
            </a:r>
            <a:r>
              <a:rPr lang="it-IT" altLang="it-IT" dirty="0" err="1"/>
              <a:t>Inpainting</a:t>
            </a:r>
            <a:endParaRPr lang="it-IT" altLang="it-IT" dirty="0"/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 dirty="0"/>
              <a:t>Pagina </a:t>
            </a:r>
            <a:fld id="{B5A4C3EE-BD9F-6148-8373-234C61D67376}" type="slidenum">
              <a:rPr lang="it-IT" altLang="it-IT"/>
              <a:pPr/>
              <a:t>2</a:t>
            </a:fld>
            <a:endParaRPr lang="it-IT" altLang="it-IT" dirty="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404813"/>
            <a:ext cx="7921253" cy="509587"/>
          </a:xfrm>
        </p:spPr>
        <p:txBody>
          <a:bodyPr/>
          <a:lstStyle/>
          <a:p>
            <a:pPr algn="ctr"/>
            <a:r>
              <a:rPr lang="it-IT" altLang="it-IT" dirty="0"/>
              <a:t>Generative </a:t>
            </a:r>
            <a:r>
              <a:rPr lang="it-IT" altLang="it-IT" dirty="0" err="1"/>
              <a:t>Diffusion</a:t>
            </a:r>
            <a:r>
              <a:rPr lang="it-IT" altLang="it-IT" dirty="0"/>
              <a:t> Models for Audio </a:t>
            </a:r>
            <a:r>
              <a:rPr lang="it-IT" altLang="it-IT" dirty="0" err="1"/>
              <a:t>Inpainting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3621D40-222D-8A2A-A2F8-195D7498E880}"/>
              </a:ext>
            </a:extLst>
          </p:cNvPr>
          <p:cNvSpPr/>
          <p:nvPr/>
        </p:nvSpPr>
        <p:spPr bwMode="auto">
          <a:xfrm>
            <a:off x="755576" y="1340768"/>
            <a:ext cx="720079" cy="8640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767929-704F-3A19-5056-D724EBCF9C49}"/>
              </a:ext>
            </a:extLst>
          </p:cNvPr>
          <p:cNvSpPr txBox="1"/>
          <p:nvPr/>
        </p:nvSpPr>
        <p:spPr>
          <a:xfrm>
            <a:off x="1655728" y="1572761"/>
            <a:ext cx="641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</a:rPr>
              <a:t>Background: Task, </a:t>
            </a:r>
            <a:r>
              <a:rPr lang="it-IT" sz="2000" dirty="0" err="1">
                <a:solidFill>
                  <a:srgbClr val="000000"/>
                </a:solidFill>
              </a:rPr>
              <a:t>Diffusion</a:t>
            </a:r>
            <a:r>
              <a:rPr lang="it-IT" sz="2000" dirty="0">
                <a:solidFill>
                  <a:srgbClr val="000000"/>
                </a:solidFill>
              </a:rPr>
              <a:t> models and </a:t>
            </a:r>
            <a:r>
              <a:rPr lang="it-IT" sz="2000" dirty="0" err="1">
                <a:solidFill>
                  <a:srgbClr val="000000"/>
                </a:solidFill>
              </a:rPr>
              <a:t>Spectrograms</a:t>
            </a:r>
            <a:endParaRPr lang="it-IT" sz="2000" dirty="0">
              <a:solidFill>
                <a:srgbClr val="00000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90AA1F8-90B9-9A01-2F66-09677E5856D4}"/>
              </a:ext>
            </a:extLst>
          </p:cNvPr>
          <p:cNvSpPr/>
          <p:nvPr/>
        </p:nvSpPr>
        <p:spPr bwMode="auto">
          <a:xfrm>
            <a:off x="755576" y="2418506"/>
            <a:ext cx="720079" cy="8640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40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</a:t>
            </a:r>
            <a:endParaRPr kumimoji="0" lang="it-IT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F50610-4029-0C80-AB0B-6AC221DE8D1A}"/>
              </a:ext>
            </a:extLst>
          </p:cNvPr>
          <p:cNvSpPr txBox="1"/>
          <p:nvPr/>
        </p:nvSpPr>
        <p:spPr>
          <a:xfrm>
            <a:off x="1655728" y="2650499"/>
            <a:ext cx="3259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</a:rPr>
              <a:t>State-of-the-Art: </a:t>
            </a:r>
            <a:r>
              <a:rPr lang="it-IT" sz="2000" dirty="0" err="1">
                <a:solidFill>
                  <a:srgbClr val="000000"/>
                </a:solidFill>
              </a:rPr>
              <a:t>AudioLDM</a:t>
            </a:r>
            <a:endParaRPr lang="it-IT" sz="2000" dirty="0">
              <a:solidFill>
                <a:srgbClr val="00000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11D4A53-5538-1D5B-9173-CDDF51ACE0D0}"/>
              </a:ext>
            </a:extLst>
          </p:cNvPr>
          <p:cNvSpPr/>
          <p:nvPr/>
        </p:nvSpPr>
        <p:spPr bwMode="auto">
          <a:xfrm>
            <a:off x="755576" y="3534547"/>
            <a:ext cx="720079" cy="8640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40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3</a:t>
            </a:r>
            <a:endParaRPr kumimoji="0" lang="it-IT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CCEDA86-DB70-C03F-D4E3-5C007C74667A}"/>
              </a:ext>
            </a:extLst>
          </p:cNvPr>
          <p:cNvSpPr txBox="1"/>
          <p:nvPr/>
        </p:nvSpPr>
        <p:spPr>
          <a:xfrm>
            <a:off x="1655728" y="3766540"/>
            <a:ext cx="4406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rgbClr val="000000"/>
                </a:solidFill>
              </a:rPr>
              <a:t>Selected</a:t>
            </a:r>
            <a:r>
              <a:rPr lang="it-IT" sz="2000" dirty="0">
                <a:solidFill>
                  <a:srgbClr val="000000"/>
                </a:solidFill>
              </a:rPr>
              <a:t> technique: Tango + </a:t>
            </a:r>
            <a:r>
              <a:rPr lang="it-IT" sz="2000" dirty="0" err="1">
                <a:solidFill>
                  <a:srgbClr val="000000"/>
                </a:solidFill>
              </a:rPr>
              <a:t>RePaint</a:t>
            </a:r>
            <a:endParaRPr lang="it-IT" sz="2000" dirty="0">
              <a:solidFill>
                <a:srgbClr val="00000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408347B4-E04B-A50A-5095-8EB86D5FDB3F}"/>
              </a:ext>
            </a:extLst>
          </p:cNvPr>
          <p:cNvSpPr/>
          <p:nvPr/>
        </p:nvSpPr>
        <p:spPr bwMode="auto">
          <a:xfrm>
            <a:off x="755576" y="4653136"/>
            <a:ext cx="720079" cy="8640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4000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4</a:t>
            </a:r>
            <a:endParaRPr kumimoji="0" lang="it-IT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815AB0B-DAE2-4027-D27A-3109096F3627}"/>
              </a:ext>
            </a:extLst>
          </p:cNvPr>
          <p:cNvSpPr txBox="1"/>
          <p:nvPr/>
        </p:nvSpPr>
        <p:spPr>
          <a:xfrm>
            <a:off x="1655728" y="4885129"/>
            <a:ext cx="7000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solidFill>
                  <a:srgbClr val="000000"/>
                </a:solidFill>
              </a:rPr>
              <a:t>Additional</a:t>
            </a:r>
            <a:r>
              <a:rPr lang="it-IT" sz="2000" dirty="0">
                <a:solidFill>
                  <a:srgbClr val="000000"/>
                </a:solidFill>
              </a:rPr>
              <a:t> use case: </a:t>
            </a:r>
            <a:r>
              <a:rPr lang="it-IT" sz="2000" dirty="0" err="1">
                <a:solidFill>
                  <a:srgbClr val="000000"/>
                </a:solidFill>
              </a:rPr>
              <a:t>Denoising</a:t>
            </a:r>
            <a:r>
              <a:rPr lang="it-IT" sz="2000" dirty="0">
                <a:solidFill>
                  <a:srgbClr val="000000"/>
                </a:solidFill>
              </a:rPr>
              <a:t> in </a:t>
            </a:r>
            <a:r>
              <a:rPr lang="it-IT" sz="2000" dirty="0" err="1">
                <a:solidFill>
                  <a:srgbClr val="000000"/>
                </a:solidFill>
              </a:rPr>
              <a:t>communication</a:t>
            </a:r>
            <a:r>
              <a:rPr lang="it-IT" sz="2000" dirty="0">
                <a:solidFill>
                  <a:srgbClr val="000000"/>
                </a:solidFill>
              </a:rPr>
              <a:t> </a:t>
            </a:r>
            <a:r>
              <a:rPr lang="it-IT" sz="2000" dirty="0" err="1">
                <a:solidFill>
                  <a:srgbClr val="000000"/>
                </a:solidFill>
              </a:rPr>
              <a:t>scenarios</a:t>
            </a:r>
            <a:endParaRPr lang="it-IT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26"/>
    </mc:Choice>
    <mc:Fallback xmlns="">
      <p:transition spd="slow" advTm="1932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3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4540" y="404813"/>
            <a:ext cx="7808273" cy="509587"/>
          </a:xfrm>
        </p:spPr>
        <p:txBody>
          <a:bodyPr/>
          <a:lstStyle/>
          <a:p>
            <a:pPr algn="ctr"/>
            <a:r>
              <a:rPr lang="it-IT" altLang="it-IT" dirty="0"/>
              <a:t>Audio generation and Audio </a:t>
            </a:r>
            <a:r>
              <a:rPr lang="it-IT" altLang="it-IT" dirty="0" err="1"/>
              <a:t>inpainting</a:t>
            </a:r>
            <a:endParaRPr lang="it-IT" altLang="it-IT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699793" y="1737455"/>
            <a:ext cx="5921240" cy="683433"/>
          </a:xfrm>
        </p:spPr>
        <p:txBody>
          <a:bodyPr/>
          <a:lstStyle/>
          <a:p>
            <a:pPr marL="0" indent="0">
              <a:lnSpc>
                <a:spcPts val="2500"/>
              </a:lnSpc>
              <a:buNone/>
            </a:pPr>
            <a:r>
              <a:rPr lang="it-IT" altLang="it-IT" sz="1600" dirty="0"/>
              <a:t>Generate audio samples with </a:t>
            </a:r>
            <a:r>
              <a:rPr lang="it-IT" altLang="it-IT" sz="1600" dirty="0" err="1"/>
              <a:t>similar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characteristics</a:t>
            </a:r>
            <a:r>
              <a:rPr lang="it-IT" altLang="it-IT" sz="1600" dirty="0"/>
              <a:t> to the training data, </a:t>
            </a:r>
            <a:r>
              <a:rPr lang="it-IT" altLang="it-IT" sz="1600" dirty="0" err="1"/>
              <a:t>also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showcasing</a:t>
            </a:r>
            <a:r>
              <a:rPr lang="it-IT" altLang="it-IT" sz="1600" dirty="0"/>
              <a:t> innovative </a:t>
            </a:r>
            <a:r>
              <a:rPr lang="it-IT" altLang="it-IT" sz="1600" dirty="0" err="1"/>
              <a:t>attributes</a:t>
            </a:r>
            <a:endParaRPr lang="it-IT" altLang="it-IT" sz="1600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613F4ED-E375-3AFD-5F84-04A7930BC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40" y="1321191"/>
            <a:ext cx="1511969" cy="59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sz="1600" b="1" dirty="0"/>
              <a:t>Audio Generation</a:t>
            </a:r>
            <a:endParaRPr lang="it-IT" altLang="it-IT" sz="1600" b="1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87CD9C2-6A2A-84DB-1B9F-2C30495461B6}"/>
              </a:ext>
            </a:extLst>
          </p:cNvPr>
          <p:cNvCxnSpPr>
            <a:cxnSpLocks/>
          </p:cNvCxnSpPr>
          <p:nvPr/>
        </p:nvCxnSpPr>
        <p:spPr bwMode="auto">
          <a:xfrm flipV="1">
            <a:off x="2093785" y="1318156"/>
            <a:ext cx="503188" cy="305501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14209BF-FB16-9796-BD64-1766731B9892}"/>
              </a:ext>
            </a:extLst>
          </p:cNvPr>
          <p:cNvCxnSpPr>
            <a:cxnSpLocks/>
          </p:cNvCxnSpPr>
          <p:nvPr/>
        </p:nvCxnSpPr>
        <p:spPr bwMode="auto">
          <a:xfrm>
            <a:off x="2093785" y="1679219"/>
            <a:ext cx="503188" cy="29014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19F47C12-7DC8-C925-3572-E40CAFDC5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792" y="980728"/>
            <a:ext cx="5549088" cy="73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sz="1600" dirty="0"/>
              <a:t>Produce audio from </a:t>
            </a:r>
            <a:r>
              <a:rPr lang="it-IT" sz="1600" dirty="0" err="1"/>
              <a:t>textual</a:t>
            </a:r>
            <a:r>
              <a:rPr lang="it-IT" sz="1600" dirty="0"/>
              <a:t> </a:t>
            </a:r>
            <a:r>
              <a:rPr lang="it-IT" sz="1600" dirty="0" err="1"/>
              <a:t>descriptions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indistinguishable</a:t>
            </a:r>
            <a:r>
              <a:rPr lang="it-IT" sz="1600" dirty="0"/>
              <a:t> from human-</a:t>
            </a:r>
            <a:r>
              <a:rPr lang="it-IT" sz="1600" dirty="0" err="1"/>
              <a:t>created</a:t>
            </a:r>
            <a:r>
              <a:rPr lang="it-IT" sz="1600" dirty="0"/>
              <a:t> or </a:t>
            </a:r>
            <a:r>
              <a:rPr lang="it-IT" sz="1600" dirty="0" err="1"/>
              <a:t>real</a:t>
            </a:r>
            <a:r>
              <a:rPr lang="it-IT" sz="1600" dirty="0"/>
              <a:t>-world audio</a:t>
            </a:r>
            <a:endParaRPr lang="it-IT" altLang="it-IT" sz="16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939669EE-12EC-8C96-0E1C-38574A1EA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8" y="3626210"/>
            <a:ext cx="7772400" cy="225106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8CE9F21-DDAE-A0BE-DE2C-5804CDE08933}"/>
              </a:ext>
            </a:extLst>
          </p:cNvPr>
          <p:cNvSpPr txBox="1"/>
          <p:nvPr/>
        </p:nvSpPr>
        <p:spPr>
          <a:xfrm>
            <a:off x="2699793" y="2636912"/>
            <a:ext cx="5549087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it-IT" sz="1600" dirty="0" err="1">
                <a:solidFill>
                  <a:srgbClr val="000000"/>
                </a:solidFill>
                <a:latin typeface="+mn-lt"/>
              </a:rPr>
              <a:t>Reconstruct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missing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or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corrupted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portions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of audio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signals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restore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the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original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audio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content</a:t>
            </a:r>
            <a:endParaRPr lang="it-IT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96E96D59-70C9-639E-C376-5F07BBD24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40" y="2636912"/>
            <a:ext cx="1511969" cy="59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sz="1600" b="1" dirty="0"/>
              <a:t>Audio </a:t>
            </a:r>
            <a:r>
              <a:rPr lang="it-IT" sz="1600" b="1" dirty="0" err="1"/>
              <a:t>Inpainting</a:t>
            </a:r>
            <a:endParaRPr lang="it-IT" altLang="it-IT" sz="1600" b="1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2222AEA-9893-BD39-0D23-429297FC401A}"/>
              </a:ext>
            </a:extLst>
          </p:cNvPr>
          <p:cNvCxnSpPr>
            <a:cxnSpLocks/>
          </p:cNvCxnSpPr>
          <p:nvPr/>
        </p:nvCxnSpPr>
        <p:spPr bwMode="auto">
          <a:xfrm>
            <a:off x="2093785" y="2992348"/>
            <a:ext cx="547766" cy="0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4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12"/>
    </mc:Choice>
    <mc:Fallback xmlns="">
      <p:transition spd="slow" advTm="4621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4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0701" y="404813"/>
            <a:ext cx="7962112" cy="509587"/>
          </a:xfrm>
        </p:spPr>
        <p:txBody>
          <a:bodyPr/>
          <a:lstStyle/>
          <a:p>
            <a:pPr algn="ctr"/>
            <a:r>
              <a:rPr lang="it-IT" altLang="it-IT" dirty="0" err="1"/>
              <a:t>Diffusion</a:t>
            </a:r>
            <a:r>
              <a:rPr lang="it-IT" altLang="it-IT" dirty="0"/>
              <a:t> models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3528" y="4059932"/>
            <a:ext cx="4195720" cy="1063452"/>
          </a:xfrm>
        </p:spPr>
        <p:txBody>
          <a:bodyPr/>
          <a:lstStyle/>
          <a:p>
            <a:pPr marL="0" indent="0" algn="ctr">
              <a:lnSpc>
                <a:spcPts val="2500"/>
              </a:lnSpc>
              <a:buNone/>
            </a:pPr>
            <a:r>
              <a:rPr lang="it-IT" altLang="it-IT" sz="1600" b="1" dirty="0" err="1"/>
              <a:t>Forward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process</a:t>
            </a:r>
            <a:r>
              <a:rPr lang="it-IT" altLang="it-IT" sz="1600" dirty="0"/>
              <a:t>: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a </a:t>
            </a:r>
            <a:r>
              <a:rPr lang="it-IT" altLang="it-IT" sz="1600" dirty="0" err="1"/>
              <a:t>variance</a:t>
            </a:r>
            <a:r>
              <a:rPr lang="it-IT" altLang="it-IT" sz="1600" dirty="0"/>
              <a:t> schedule, small </a:t>
            </a:r>
            <a:r>
              <a:rPr lang="it-IT" altLang="it-IT" sz="1600" dirty="0" err="1"/>
              <a:t>amounts</a:t>
            </a:r>
            <a:r>
              <a:rPr lang="it-IT" altLang="it-IT" sz="1600" dirty="0"/>
              <a:t> of </a:t>
            </a:r>
            <a:r>
              <a:rPr lang="it-IT" altLang="it-IT" sz="1600" dirty="0" err="1"/>
              <a:t>Gaussian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noise</a:t>
            </a:r>
            <a:r>
              <a:rPr lang="it-IT" altLang="it-IT" sz="1600" dirty="0"/>
              <a:t> are </a:t>
            </a:r>
            <a:r>
              <a:rPr lang="it-IT" altLang="it-IT" sz="1600" dirty="0" err="1"/>
              <a:t>added</a:t>
            </a:r>
            <a:r>
              <a:rPr lang="it-IT" altLang="it-IT" sz="1600" dirty="0"/>
              <a:t> to the sample in </a:t>
            </a:r>
            <a:r>
              <a:rPr lang="it-IT" altLang="it-IT" sz="1600" i="1" dirty="0"/>
              <a:t>T</a:t>
            </a:r>
            <a:r>
              <a:rPr lang="it-IT" altLang="it-IT" sz="1600" dirty="0"/>
              <a:t> steps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8" name="Segnaposto contenuto 7" descr="Immagine che contiene testo, schermata, Carattere, cerchio&#10;&#10;Descrizione generata automaticamente">
            <a:extLst>
              <a:ext uri="{FF2B5EF4-FFF2-40B4-BE49-F238E27FC236}">
                <a16:creationId xmlns:a16="http://schemas.microsoft.com/office/drawing/2014/main" id="{4E314519-14B3-3D16-4007-085A943E57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 bwMode="auto">
          <a:xfrm>
            <a:off x="738642" y="2430850"/>
            <a:ext cx="7666716" cy="124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E6091BE-74AA-9DCF-5A09-BAC5C3523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01" y="5227070"/>
            <a:ext cx="3719984" cy="40869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B8096A6-93A8-A64D-686C-53A15D53F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451" y="5199093"/>
            <a:ext cx="4046345" cy="405445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2B6BC1CC-D612-8613-2A4F-A381CC1B2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988" y="1250089"/>
            <a:ext cx="6523808" cy="85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40000"/>
              </a:lnSpc>
              <a:buFontTx/>
              <a:buNone/>
            </a:pPr>
            <a:r>
              <a:rPr lang="it-IT" altLang="it-IT" sz="1600" dirty="0" err="1"/>
              <a:t>Iteratively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transform</a:t>
            </a:r>
            <a:r>
              <a:rPr lang="it-IT" altLang="it-IT" sz="1600" dirty="0"/>
              <a:t> an </a:t>
            </a:r>
            <a:r>
              <a:rPr lang="it-IT" altLang="it-IT" sz="1600" dirty="0" err="1"/>
              <a:t>initial</a:t>
            </a:r>
            <a:r>
              <a:rPr lang="it-IT" altLang="it-IT" sz="1600" dirty="0"/>
              <a:t> </a:t>
            </a:r>
            <a:r>
              <a:rPr lang="it-IT" altLang="it-IT" sz="1600" dirty="0" err="1"/>
              <a:t>noise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distribution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into</a:t>
            </a:r>
            <a:r>
              <a:rPr lang="it-IT" altLang="it-IT" sz="1600" dirty="0"/>
              <a:t> a target </a:t>
            </a:r>
            <a:r>
              <a:rPr lang="it-IT" altLang="it-IT" sz="1600" dirty="0" err="1"/>
              <a:t>distribution</a:t>
            </a:r>
            <a:endParaRPr lang="it-IT" altLang="it-IT" sz="1600" dirty="0"/>
          </a:p>
          <a:p>
            <a:pPr marL="0" indent="0" eaLnBrk="1" hangingPunct="1">
              <a:lnSpc>
                <a:spcPct val="200000"/>
              </a:lnSpc>
              <a:buFontTx/>
              <a:buNone/>
            </a:pPr>
            <a:r>
              <a:rPr lang="it-IT" altLang="it-IT" sz="1600" dirty="0"/>
              <a:t>Generate high-</a:t>
            </a:r>
            <a:r>
              <a:rPr lang="it-IT" altLang="it-IT" sz="1600" dirty="0" err="1"/>
              <a:t>quality</a:t>
            </a:r>
            <a:r>
              <a:rPr lang="it-IT" altLang="it-IT" sz="1600" dirty="0"/>
              <a:t> samples and </a:t>
            </a:r>
            <a:r>
              <a:rPr lang="it-IT" altLang="it-IT" sz="1600" dirty="0" err="1"/>
              <a:t>perform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denoising</a:t>
            </a:r>
            <a:r>
              <a:rPr lang="it-IT" altLang="it-IT" sz="1600" dirty="0"/>
              <a:t> and </a:t>
            </a:r>
            <a:r>
              <a:rPr lang="it-IT" altLang="it-IT" sz="1600" dirty="0" err="1"/>
              <a:t>inpainting</a:t>
            </a:r>
            <a:endParaRPr lang="it-IT" altLang="it-IT" sz="16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A9C6EAC-00ED-7486-3F56-4A49F2CCA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488279"/>
            <a:ext cx="1700480" cy="437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1" hangingPunct="1">
              <a:lnSpc>
                <a:spcPct val="140000"/>
              </a:lnSpc>
              <a:buFontTx/>
              <a:buNone/>
            </a:pPr>
            <a:r>
              <a:rPr lang="it-IT" altLang="it-IT" sz="1600" b="1" dirty="0" err="1"/>
              <a:t>Main</a:t>
            </a:r>
            <a:r>
              <a:rPr lang="it-IT" altLang="it-IT" sz="1600" b="1" dirty="0"/>
              <a:t> concepts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56A925E-0713-7D11-152C-B12CDEF6C6B7}"/>
              </a:ext>
            </a:extLst>
          </p:cNvPr>
          <p:cNvCxnSpPr>
            <a:stCxn id="16" idx="3"/>
          </p:cNvCxnSpPr>
          <p:nvPr/>
        </p:nvCxnSpPr>
        <p:spPr bwMode="auto">
          <a:xfrm flipV="1">
            <a:off x="1879992" y="1488279"/>
            <a:ext cx="449879" cy="218567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CA717310-AE19-3D5E-9B32-C0A581E633C9}"/>
              </a:ext>
            </a:extLst>
          </p:cNvPr>
          <p:cNvCxnSpPr>
            <a:cxnSpLocks/>
          </p:cNvCxnSpPr>
          <p:nvPr/>
        </p:nvCxnSpPr>
        <p:spPr bwMode="auto">
          <a:xfrm>
            <a:off x="1879992" y="1748193"/>
            <a:ext cx="449879" cy="240844"/>
          </a:xfrm>
          <a:prstGeom prst="straightConnector1">
            <a:avLst/>
          </a:prstGeom>
          <a:ln w="2222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3">
            <a:extLst>
              <a:ext uri="{FF2B5EF4-FFF2-40B4-BE49-F238E27FC236}">
                <a16:creationId xmlns:a16="http://schemas.microsoft.com/office/drawing/2014/main" id="{19B487ED-1674-D0A5-FBCE-3650AD34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4035334"/>
            <a:ext cx="4046345" cy="108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/>
              <a:t>Reverse </a:t>
            </a:r>
            <a:r>
              <a:rPr lang="it-IT" altLang="it-IT" sz="1600" b="1" dirty="0" err="1"/>
              <a:t>process</a:t>
            </a:r>
            <a:r>
              <a:rPr lang="it-IT" altLang="it-IT" sz="1600" dirty="0"/>
              <a:t>: the </a:t>
            </a:r>
            <a:r>
              <a:rPr lang="it-IT" altLang="it-IT" sz="1600" dirty="0" err="1"/>
              <a:t>noise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added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each</a:t>
            </a:r>
            <a:r>
              <a:rPr lang="it-IT" altLang="it-IT" sz="1600" dirty="0"/>
              <a:t> step of the </a:t>
            </a:r>
            <a:r>
              <a:rPr lang="it-IT" altLang="it-IT" sz="1600" dirty="0" err="1"/>
              <a:t>forward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predicted</a:t>
            </a:r>
            <a:r>
              <a:rPr lang="it-IT" altLang="it-IT" sz="1600" dirty="0"/>
              <a:t> and </a:t>
            </a:r>
            <a:r>
              <a:rPr lang="it-IT" altLang="it-IT" sz="1600" dirty="0" err="1"/>
              <a:t>removed</a:t>
            </a:r>
            <a:r>
              <a:rPr lang="it-IT" altLang="it-IT" sz="1600" dirty="0"/>
              <a:t> from </a:t>
            </a:r>
            <a:r>
              <a:rPr lang="it-IT" altLang="it-IT" sz="1600" dirty="0" err="1"/>
              <a:t>initial</a:t>
            </a:r>
            <a:r>
              <a:rPr lang="it-IT" altLang="it-IT" sz="1600" dirty="0"/>
              <a:t> </a:t>
            </a:r>
            <a:r>
              <a:rPr lang="it-IT" altLang="it-IT" sz="1600" dirty="0" err="1"/>
              <a:t>noise</a:t>
            </a:r>
            <a:endParaRPr lang="it-IT" altLang="it-IT" sz="1600" dirty="0"/>
          </a:p>
        </p:txBody>
      </p:sp>
    </p:spTree>
    <p:extLst>
      <p:ext uri="{BB962C8B-B14F-4D97-AF65-F5344CB8AC3E}">
        <p14:creationId xmlns:p14="http://schemas.microsoft.com/office/powerpoint/2010/main" val="539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88"/>
    </mc:Choice>
    <mc:Fallback xmlns="">
      <p:transition spd="slow" advTm="423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5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6572" y="404813"/>
            <a:ext cx="7846241" cy="509587"/>
          </a:xfrm>
        </p:spPr>
        <p:txBody>
          <a:bodyPr/>
          <a:lstStyle/>
          <a:p>
            <a:pPr algn="ctr"/>
            <a:r>
              <a:rPr lang="it-IT" altLang="it-IT" dirty="0" err="1"/>
              <a:t>Spectrograms</a:t>
            </a:r>
            <a:endParaRPr lang="it-IT" altLang="it-IT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71620" y="996497"/>
            <a:ext cx="6200760" cy="791171"/>
          </a:xfrm>
        </p:spPr>
        <p:txBody>
          <a:bodyPr/>
          <a:lstStyle/>
          <a:p>
            <a:pPr marL="0" indent="0" algn="ctr">
              <a:lnSpc>
                <a:spcPct val="140000"/>
              </a:lnSpc>
              <a:buNone/>
            </a:pPr>
            <a:r>
              <a:rPr lang="it-IT" altLang="it-IT" sz="1600" dirty="0"/>
              <a:t>A </a:t>
            </a:r>
            <a:r>
              <a:rPr lang="it-IT" altLang="it-IT" sz="1600" b="1" dirty="0" err="1"/>
              <a:t>spectrogram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a visual </a:t>
            </a:r>
            <a:r>
              <a:rPr lang="it-IT" altLang="it-IT" sz="1600" dirty="0" err="1"/>
              <a:t>representation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that</a:t>
            </a:r>
            <a:r>
              <a:rPr lang="it-IT" altLang="it-IT" sz="1600" dirty="0"/>
              <a:t> displays the frequency </a:t>
            </a:r>
            <a:r>
              <a:rPr lang="it-IT" altLang="it-IT" sz="1600" dirty="0" err="1"/>
              <a:t>content</a:t>
            </a:r>
            <a:r>
              <a:rPr lang="it-IT" altLang="it-IT" sz="1600" dirty="0"/>
              <a:t> of an audio </a:t>
            </a:r>
            <a:r>
              <a:rPr lang="it-IT" altLang="it-IT" sz="1600" dirty="0" err="1"/>
              <a:t>signal</a:t>
            </a:r>
            <a:r>
              <a:rPr lang="it-IT" altLang="it-IT" sz="1600" dirty="0"/>
              <a:t> over time</a:t>
            </a:r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792342-E3CD-4502-1032-241DB65A0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36" r="54095"/>
          <a:stretch/>
        </p:blipFill>
        <p:spPr>
          <a:xfrm>
            <a:off x="880486" y="2600117"/>
            <a:ext cx="2846486" cy="19810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45BE4F-A623-09BE-FE18-E9FB835556FA}"/>
              </a:ext>
            </a:extLst>
          </p:cNvPr>
          <p:cNvSpPr txBox="1"/>
          <p:nvPr/>
        </p:nvSpPr>
        <p:spPr>
          <a:xfrm>
            <a:off x="686572" y="5055081"/>
            <a:ext cx="3234314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b="1" dirty="0" err="1">
                <a:solidFill>
                  <a:srgbClr val="000000"/>
                </a:solidFill>
                <a:latin typeface="+mn-lt"/>
              </a:rPr>
              <a:t>Sparsity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→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Computationally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demanding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and Risk of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overfitting</a:t>
            </a:r>
            <a:endParaRPr lang="it-IT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4D393D-2124-9269-F8CE-915A56CF81B0}"/>
              </a:ext>
            </a:extLst>
          </p:cNvPr>
          <p:cNvSpPr txBox="1"/>
          <p:nvPr/>
        </p:nvSpPr>
        <p:spPr>
          <a:xfrm>
            <a:off x="5006605" y="5046275"/>
            <a:ext cx="3813863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b="1" dirty="0">
                <a:solidFill>
                  <a:srgbClr val="000000"/>
                </a:solidFill>
                <a:latin typeface="+mn-lt"/>
              </a:rPr>
              <a:t>Dense </a:t>
            </a:r>
            <a:r>
              <a:rPr lang="it-IT" sz="1600" b="1" dirty="0" err="1">
                <a:solidFill>
                  <a:srgbClr val="000000"/>
                </a:solidFill>
                <a:latin typeface="+mn-lt"/>
              </a:rPr>
              <a:t>representation</a:t>
            </a:r>
            <a:r>
              <a:rPr lang="it-IT" sz="16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→ Capture long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term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dependencies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Efficient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training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19FAC13-F113-FA47-1877-288AA98218AD}"/>
              </a:ext>
            </a:extLst>
          </p:cNvPr>
          <p:cNvSpPr txBox="1"/>
          <p:nvPr/>
        </p:nvSpPr>
        <p:spPr>
          <a:xfrm>
            <a:off x="725277" y="1984713"/>
            <a:ext cx="3234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solidFill>
                  <a:srgbClr val="000000"/>
                </a:solidFill>
                <a:latin typeface="+mn-lt"/>
              </a:rPr>
              <a:t>Vector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1 x 160000 (10 seconds)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133F48-BA2A-3D23-F270-AA0357C7E74B}"/>
              </a:ext>
            </a:extLst>
          </p:cNvPr>
          <p:cNvSpPr txBox="1"/>
          <p:nvPr/>
        </p:nvSpPr>
        <p:spPr>
          <a:xfrm>
            <a:off x="5184410" y="1988026"/>
            <a:ext cx="3234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rgbClr val="000000"/>
                </a:solidFill>
                <a:latin typeface="+mn-lt"/>
              </a:rPr>
              <a:t>Matrix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1024 x 64 (10 seconds)</a:t>
            </a:r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BC42A13D-3A9F-CA79-4AED-D15CF18FC338}"/>
              </a:ext>
            </a:extLst>
          </p:cNvPr>
          <p:cNvCxnSpPr>
            <a:cxnSpLocks/>
          </p:cNvCxnSpPr>
          <p:nvPr/>
        </p:nvCxnSpPr>
        <p:spPr bwMode="auto">
          <a:xfrm>
            <a:off x="4572000" y="1988026"/>
            <a:ext cx="0" cy="392213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E7CE8A6B-3CA2-8DD2-8867-3B12C642A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47"/>
          <a:stretch/>
        </p:blipFill>
        <p:spPr>
          <a:xfrm>
            <a:off x="5381235" y="2417151"/>
            <a:ext cx="2840665" cy="25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0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28"/>
    </mc:Choice>
    <mc:Fallback xmlns="">
      <p:transition spd="slow" advTm="566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6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332656"/>
            <a:ext cx="7921253" cy="509587"/>
          </a:xfrm>
        </p:spPr>
        <p:txBody>
          <a:bodyPr/>
          <a:lstStyle/>
          <a:p>
            <a:pPr algn="ctr"/>
            <a:r>
              <a:rPr lang="it-IT" altLang="it-IT" dirty="0"/>
              <a:t>State-of-the-Art: </a:t>
            </a:r>
            <a:r>
              <a:rPr lang="it-IT" altLang="it-IT" dirty="0" err="1"/>
              <a:t>AudioLDM</a:t>
            </a:r>
            <a:endParaRPr lang="it-IT" altLang="it-IT" dirty="0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25A764-D8C8-E9D7-FE0F-0444B640CAC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415408" y="980728"/>
            <a:ext cx="4693096" cy="894236"/>
          </a:xfrm>
        </p:spPr>
        <p:txBody>
          <a:bodyPr/>
          <a:lstStyle/>
          <a:p>
            <a:pPr marL="0" indent="0">
              <a:lnSpc>
                <a:spcPts val="2500"/>
              </a:lnSpc>
              <a:buNone/>
            </a:pPr>
            <a:r>
              <a:rPr lang="it-IT" altLang="it-IT" sz="1600" b="1" dirty="0"/>
              <a:t>CLAP</a:t>
            </a:r>
            <a:r>
              <a:rPr lang="it-IT" altLang="it-IT" sz="1600" dirty="0"/>
              <a:t> (Contrastive Language-Audio </a:t>
            </a:r>
            <a:r>
              <a:rPr lang="it-IT" altLang="it-IT" sz="1600" dirty="0" err="1"/>
              <a:t>Pretraining</a:t>
            </a:r>
            <a:r>
              <a:rPr lang="it-IT" altLang="it-IT" sz="1600" dirty="0"/>
              <a:t>): </a:t>
            </a:r>
            <a:r>
              <a:rPr lang="it-IT" altLang="it-IT" sz="1600" dirty="0" err="1"/>
              <a:t>encode</a:t>
            </a:r>
            <a:r>
              <a:rPr lang="it-IT" altLang="it-IT" sz="1600" dirty="0"/>
              <a:t> audio </a:t>
            </a:r>
            <a:r>
              <a:rPr lang="it-IT" altLang="it-IT" sz="1600" dirty="0" err="1"/>
              <a:t>descriptions</a:t>
            </a:r>
            <a:r>
              <a:rPr lang="it-IT" altLang="it-IT" sz="1600" dirty="0"/>
              <a:t> and audio clips </a:t>
            </a:r>
            <a:r>
              <a:rPr lang="it-IT" altLang="it-IT" sz="1600" dirty="0" err="1"/>
              <a:t>into</a:t>
            </a:r>
            <a:r>
              <a:rPr lang="it-IT" altLang="it-IT" sz="1600" dirty="0"/>
              <a:t> a </a:t>
            </a:r>
            <a:r>
              <a:rPr lang="it-IT" altLang="it-IT" sz="1600" dirty="0" err="1"/>
              <a:t>shared</a:t>
            </a:r>
            <a:r>
              <a:rPr lang="it-IT" altLang="it-IT" sz="1600" dirty="0"/>
              <a:t> audio-text </a:t>
            </a:r>
            <a:r>
              <a:rPr lang="it-IT" altLang="it-IT" sz="1600" dirty="0" err="1"/>
              <a:t>embedding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space</a:t>
            </a:r>
            <a:endParaRPr lang="it-IT" altLang="it-IT" sz="1600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3BF5C7D-879E-3C8E-4C29-9DFBC6B2C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408" y="2961080"/>
            <a:ext cx="4489150" cy="61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 err="1"/>
              <a:t>Latent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Diffusion</a:t>
            </a:r>
            <a:r>
              <a:rPr lang="it-IT" altLang="it-IT" sz="1600" dirty="0"/>
              <a:t>: the </a:t>
            </a:r>
            <a:r>
              <a:rPr lang="it-IT" altLang="it-IT" sz="1600" dirty="0" err="1"/>
              <a:t>conditioning</a:t>
            </a:r>
            <a:r>
              <a:rPr lang="it-IT" altLang="it-IT" sz="1600" dirty="0"/>
              <a:t> information </a:t>
            </a:r>
            <a:r>
              <a:rPr lang="it-IT" altLang="it-IT" sz="1600" dirty="0" err="1"/>
              <a:t>is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integrated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into</a:t>
            </a:r>
            <a:r>
              <a:rPr lang="it-IT" altLang="it-IT" sz="1600" dirty="0"/>
              <a:t> the feature </a:t>
            </a:r>
            <a:r>
              <a:rPr lang="it-IT" altLang="it-IT" sz="1600" dirty="0" err="1"/>
              <a:t>extraction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endParaRPr lang="it-IT" altLang="it-IT" sz="16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50C4FEC-24B5-A27E-1675-B1392C489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408" y="2106577"/>
            <a:ext cx="4489150" cy="61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/>
              <a:t>VAE</a:t>
            </a:r>
            <a:r>
              <a:rPr lang="it-IT" altLang="it-IT" sz="1600" dirty="0"/>
              <a:t> (</a:t>
            </a:r>
            <a:r>
              <a:rPr lang="it-IT" altLang="it-IT" sz="1600" dirty="0" err="1"/>
              <a:t>Variational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Autoencoder</a:t>
            </a:r>
            <a:r>
              <a:rPr lang="it-IT" altLang="it-IT" sz="1600" dirty="0"/>
              <a:t>): </a:t>
            </a:r>
            <a:r>
              <a:rPr lang="it-IT" altLang="it-IT" sz="1600" dirty="0" err="1"/>
              <a:t>compress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spectrogram</a:t>
            </a:r>
            <a:r>
              <a:rPr lang="it-IT" altLang="it-IT" sz="1600" dirty="0"/>
              <a:t> </a:t>
            </a:r>
            <a:r>
              <a:rPr lang="it-IT" altLang="it-IT" sz="1600" dirty="0" err="1"/>
              <a:t>into</a:t>
            </a:r>
            <a:r>
              <a:rPr lang="it-IT" altLang="it-IT" sz="1600" dirty="0"/>
              <a:t> a compact </a:t>
            </a:r>
            <a:r>
              <a:rPr lang="it-IT" altLang="it-IT" sz="1600" dirty="0" err="1"/>
              <a:t>latent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space</a:t>
            </a:r>
            <a:endParaRPr lang="it-IT" altLang="it-IT" sz="160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2EF3347-29B3-DFA7-FF4A-E818BADDA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5408" y="3827091"/>
            <a:ext cx="4489150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500"/>
              </a:lnSpc>
              <a:buFontTx/>
              <a:buNone/>
            </a:pPr>
            <a:r>
              <a:rPr lang="it-IT" altLang="it-IT" sz="1600" b="1" dirty="0"/>
              <a:t>Vocoder</a:t>
            </a:r>
            <a:r>
              <a:rPr lang="it-IT" altLang="it-IT" sz="1600" dirty="0"/>
              <a:t>: </a:t>
            </a:r>
            <a:r>
              <a:rPr lang="it-IT" altLang="it-IT" sz="1600" dirty="0" err="1"/>
              <a:t>synthesizes</a:t>
            </a:r>
            <a:r>
              <a:rPr lang="it-IT" altLang="it-IT" sz="1600" dirty="0"/>
              <a:t> the audio </a:t>
            </a:r>
            <a:r>
              <a:rPr lang="it-IT" altLang="it-IT" sz="1600" dirty="0" err="1"/>
              <a:t>waveform</a:t>
            </a:r>
            <a:r>
              <a:rPr lang="it-IT" altLang="it-IT" sz="1600" dirty="0"/>
              <a:t> from the </a:t>
            </a:r>
            <a:r>
              <a:rPr lang="it-IT" altLang="it-IT" sz="1600" dirty="0" err="1"/>
              <a:t>generated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spectrogram</a:t>
            </a:r>
            <a:endParaRPr lang="it-IT" altLang="it-IT" sz="160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00F363BA-2C6A-0A8E-F815-125BAE1BCFBE}"/>
              </a:ext>
            </a:extLst>
          </p:cNvPr>
          <p:cNvSpPr/>
          <p:nvPr/>
        </p:nvSpPr>
        <p:spPr bwMode="auto">
          <a:xfrm>
            <a:off x="4194272" y="1080648"/>
            <a:ext cx="216024" cy="216000"/>
          </a:xfrm>
          <a:prstGeom prst="ellipse">
            <a:avLst/>
          </a:prstGeom>
          <a:solidFill>
            <a:srgbClr val="C3D6ED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59C0D75-52C5-0121-7DA2-DED97DAFF6EA}"/>
              </a:ext>
            </a:extLst>
          </p:cNvPr>
          <p:cNvSpPr/>
          <p:nvPr/>
        </p:nvSpPr>
        <p:spPr bwMode="auto">
          <a:xfrm>
            <a:off x="4194272" y="2202358"/>
            <a:ext cx="216024" cy="216000"/>
          </a:xfrm>
          <a:prstGeom prst="ellipse">
            <a:avLst/>
          </a:prstGeom>
          <a:solidFill>
            <a:srgbClr val="FBE59D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9808EE23-096B-94A3-CEAA-FA74FE37FDF7}"/>
              </a:ext>
            </a:extLst>
          </p:cNvPr>
          <p:cNvSpPr/>
          <p:nvPr/>
        </p:nvSpPr>
        <p:spPr bwMode="auto">
          <a:xfrm>
            <a:off x="4194272" y="3100996"/>
            <a:ext cx="216024" cy="216000"/>
          </a:xfrm>
          <a:prstGeom prst="ellipse">
            <a:avLst/>
          </a:prstGeom>
          <a:solidFill>
            <a:srgbClr val="C6DBB5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EDAAF84-A3DC-C08A-8895-475FA366CA37}"/>
              </a:ext>
            </a:extLst>
          </p:cNvPr>
          <p:cNvSpPr/>
          <p:nvPr/>
        </p:nvSpPr>
        <p:spPr bwMode="auto">
          <a:xfrm>
            <a:off x="4194272" y="3925321"/>
            <a:ext cx="216024" cy="216000"/>
          </a:xfrm>
          <a:prstGeom prst="ellipse">
            <a:avLst/>
          </a:prstGeom>
          <a:solidFill>
            <a:srgbClr val="FEC7BA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8" name="Immagine 17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EE7E3D6-EF3D-703B-7C92-D555E4D8B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77" y="1054720"/>
            <a:ext cx="3911600" cy="3454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F87AC66-77C0-20F6-8E4F-38F1455DC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4872315"/>
            <a:ext cx="3720659" cy="4572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4CA7389-7B44-F09F-E89A-1FB024A500E3}"/>
              </a:ext>
            </a:extLst>
          </p:cNvPr>
          <p:cNvSpPr txBox="1"/>
          <p:nvPr/>
        </p:nvSpPr>
        <p:spPr>
          <a:xfrm>
            <a:off x="351721" y="4812143"/>
            <a:ext cx="4220279" cy="1097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it-IT" sz="1800" b="1" dirty="0" err="1">
                <a:solidFill>
                  <a:srgbClr val="000000"/>
                </a:solidFill>
                <a:latin typeface="+mn-lt"/>
              </a:rPr>
              <a:t>Inpainting</a:t>
            </a:r>
            <a:r>
              <a:rPr lang="it-IT" sz="1800" dirty="0">
                <a:solidFill>
                  <a:srgbClr val="000000"/>
                </a:solidFill>
                <a:latin typeface="+mn-lt"/>
              </a:rPr>
              <a:t>:</a:t>
            </a:r>
          </a:p>
          <a:p>
            <a:pPr marL="429750" indent="-285750">
              <a:lnSpc>
                <a:spcPts val="2500"/>
              </a:lnSpc>
              <a:buFontTx/>
              <a:buChar char="-"/>
            </a:pP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x</a:t>
            </a:r>
            <a:r>
              <a:rPr lang="it-IT" sz="1600" i="1" baseline="30000" dirty="0" err="1">
                <a:solidFill>
                  <a:srgbClr val="000000"/>
                </a:solidFill>
                <a:latin typeface="+mn-lt"/>
              </a:rPr>
              <a:t>known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is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sampled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from the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known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part</a:t>
            </a:r>
          </a:p>
          <a:p>
            <a:pPr marL="429750" indent="-285750">
              <a:lnSpc>
                <a:spcPts val="2500"/>
              </a:lnSpc>
              <a:buFontTx/>
              <a:buChar char="-"/>
            </a:pP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x</a:t>
            </a:r>
            <a:r>
              <a:rPr lang="it-IT" sz="1600" i="1" baseline="30000" dirty="0" err="1">
                <a:solidFill>
                  <a:srgbClr val="000000"/>
                </a:solidFill>
                <a:latin typeface="+mn-lt"/>
              </a:rPr>
              <a:t>unknown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is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sampled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from the model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FAFC12A-4178-BBA1-14D4-BC1121E6F527}"/>
              </a:ext>
            </a:extLst>
          </p:cNvPr>
          <p:cNvSpPr txBox="1"/>
          <p:nvPr/>
        </p:nvSpPr>
        <p:spPr>
          <a:xfrm>
            <a:off x="5019329" y="5269602"/>
            <a:ext cx="3402064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dirty="0">
                <a:solidFill>
                  <a:srgbClr val="000000"/>
                </a:solidFill>
                <a:latin typeface="+mn-lt"/>
              </a:rPr>
              <a:t>The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two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components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are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combined</a:t>
            </a:r>
            <a:r>
              <a:rPr lang="it-IT" sz="1600" i="1" baseline="-25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dirty="0" err="1">
                <a:solidFill>
                  <a:srgbClr val="000000"/>
                </a:solidFill>
                <a:latin typeface="+mn-lt"/>
              </a:rPr>
              <a:t>according</a:t>
            </a:r>
            <a:r>
              <a:rPr lang="it-IT" sz="1600" dirty="0">
                <a:solidFill>
                  <a:srgbClr val="000000"/>
                </a:solidFill>
                <a:latin typeface="+mn-lt"/>
              </a:rPr>
              <a:t> to the mask 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m</a:t>
            </a:r>
            <a:endParaRPr lang="it-IT" sz="16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19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01"/>
    </mc:Choice>
    <mc:Fallback xmlns="">
      <p:transition spd="slow" advTm="6730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magine 26" descr="Immagine che contiene schermata, Rettangolo, quadrato, linea&#10;&#10;Descrizione generata automaticamente">
            <a:extLst>
              <a:ext uri="{FF2B5EF4-FFF2-40B4-BE49-F238E27FC236}">
                <a16:creationId xmlns:a16="http://schemas.microsoft.com/office/drawing/2014/main" id="{5EE6AA76-4DEF-C68D-B2A4-0E678C708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0" y="3393940"/>
            <a:ext cx="8691637" cy="2627348"/>
          </a:xfrm>
          <a:prstGeom prst="rect">
            <a:avLst/>
          </a:prstGeom>
        </p:spPr>
      </p:pic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7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373" y="256811"/>
            <a:ext cx="7921253" cy="509587"/>
          </a:xfrm>
        </p:spPr>
        <p:txBody>
          <a:bodyPr/>
          <a:lstStyle/>
          <a:p>
            <a:pPr algn="ctr"/>
            <a:r>
              <a:rPr lang="it-IT" altLang="it-IT" dirty="0"/>
              <a:t>Tango + </a:t>
            </a:r>
            <a:r>
              <a:rPr lang="it-IT" altLang="it-IT" dirty="0" err="1"/>
              <a:t>RePaint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2B71A86-1640-7DEB-B7FC-DA75D606A4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633"/>
          <a:stretch/>
        </p:blipFill>
        <p:spPr>
          <a:xfrm>
            <a:off x="4067944" y="925680"/>
            <a:ext cx="4985742" cy="207768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5BDAB729-9D63-9F8D-9EC4-8BC69D67201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23528" y="925680"/>
            <a:ext cx="3720659" cy="2077689"/>
          </a:xfrm>
        </p:spPr>
        <p:txBody>
          <a:bodyPr/>
          <a:lstStyle/>
          <a:p>
            <a:pPr marL="0" indent="0">
              <a:lnSpc>
                <a:spcPts val="2500"/>
              </a:lnSpc>
              <a:spcAft>
                <a:spcPts val="600"/>
              </a:spcAft>
              <a:buNone/>
            </a:pPr>
            <a:r>
              <a:rPr lang="it-IT" altLang="it-IT" sz="1600" b="1" dirty="0"/>
              <a:t>   FLAN-T5</a:t>
            </a:r>
            <a:r>
              <a:rPr lang="it-IT" altLang="it-IT" sz="1600" dirty="0"/>
              <a:t>:</a:t>
            </a:r>
          </a:p>
          <a:p>
            <a:pPr>
              <a:lnSpc>
                <a:spcPts val="2200"/>
              </a:lnSpc>
              <a:buFontTx/>
              <a:buChar char="-"/>
            </a:pPr>
            <a:r>
              <a:rPr lang="it-IT" altLang="it-IT" sz="1600" dirty="0" err="1"/>
              <a:t>Instruction-tuned</a:t>
            </a:r>
            <a:r>
              <a:rPr lang="it-IT" altLang="it-IT" sz="1600" dirty="0"/>
              <a:t> LLM </a:t>
            </a:r>
            <a:r>
              <a:rPr lang="it-IT" altLang="it-IT" sz="1600" dirty="0" err="1"/>
              <a:t>architecture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used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as</a:t>
            </a:r>
            <a:r>
              <a:rPr lang="it-IT" altLang="it-IT" sz="1600" dirty="0"/>
              <a:t> text encoder</a:t>
            </a:r>
          </a:p>
          <a:p>
            <a:pPr>
              <a:lnSpc>
                <a:spcPts val="2200"/>
              </a:lnSpc>
              <a:buFontTx/>
              <a:buChar char="-"/>
            </a:pPr>
            <a:r>
              <a:rPr lang="it-IT" altLang="it-IT" sz="1600" dirty="0" err="1"/>
              <a:t>Trained</a:t>
            </a:r>
            <a:r>
              <a:rPr lang="it-IT" altLang="it-IT" sz="1600" dirty="0"/>
              <a:t> on a large-scale chain-of-</a:t>
            </a:r>
            <a:r>
              <a:rPr lang="it-IT" altLang="it-IT" sz="1600" dirty="0" err="1"/>
              <a:t>thought</a:t>
            </a:r>
            <a:r>
              <a:rPr lang="it-IT" altLang="it-IT" sz="1600" dirty="0"/>
              <a:t> and </a:t>
            </a:r>
            <a:r>
              <a:rPr lang="it-IT" altLang="it-IT" sz="1600" dirty="0" err="1"/>
              <a:t>instruction-based</a:t>
            </a:r>
            <a:r>
              <a:rPr lang="it-IT" altLang="it-IT" sz="1600" dirty="0"/>
              <a:t> dataset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568DAD1C-968B-8A0D-AB68-DDEA78F27290}"/>
              </a:ext>
            </a:extLst>
          </p:cNvPr>
          <p:cNvSpPr/>
          <p:nvPr/>
        </p:nvSpPr>
        <p:spPr bwMode="auto">
          <a:xfrm>
            <a:off x="251520" y="1028219"/>
            <a:ext cx="216024" cy="216000"/>
          </a:xfrm>
          <a:prstGeom prst="ellipse">
            <a:avLst/>
          </a:prstGeom>
          <a:solidFill>
            <a:srgbClr val="FBD35B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9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D128743-57D0-2832-B6C0-1EEB08F1F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356992"/>
            <a:ext cx="4407393" cy="98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lnSpc>
                <a:spcPts val="2500"/>
              </a:lnSpc>
              <a:buNone/>
            </a:pPr>
            <a:r>
              <a:rPr lang="it-IT" altLang="it-IT" sz="1600" b="1" dirty="0" err="1"/>
              <a:t>RePaint</a:t>
            </a:r>
            <a:r>
              <a:rPr lang="it-IT" altLang="it-IT" sz="1600" dirty="0"/>
              <a:t>: sample the </a:t>
            </a:r>
            <a:r>
              <a:rPr lang="it-IT" altLang="it-IT" sz="1600" dirty="0" err="1"/>
              <a:t>unmasked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regions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available</a:t>
            </a:r>
            <a:r>
              <a:rPr lang="it-IT" altLang="it-IT" sz="1600" dirty="0"/>
              <a:t> information </a:t>
            </a:r>
            <a:r>
              <a:rPr lang="it-IT" altLang="it-IT" sz="1600" dirty="0" err="1"/>
              <a:t>as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conditioning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during</a:t>
            </a:r>
            <a:r>
              <a:rPr lang="it-IT" altLang="it-IT" sz="1600" dirty="0"/>
              <a:t> the </a:t>
            </a:r>
            <a:r>
              <a:rPr lang="it-IT" altLang="it-IT" sz="1600" dirty="0" err="1"/>
              <a:t>diffusion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process</a:t>
            </a:r>
            <a:endParaRPr lang="it-IT" altLang="it-IT" sz="1600" dirty="0"/>
          </a:p>
          <a:p>
            <a:pPr marL="0" indent="0" algn="ctr" eaLnBrk="1" hangingPunct="1">
              <a:lnSpc>
                <a:spcPts val="2500"/>
              </a:lnSpc>
              <a:buFontTx/>
              <a:buNone/>
            </a:pPr>
            <a:endParaRPr lang="it-IT" altLang="it-IT" sz="1600" dirty="0"/>
          </a:p>
        </p:txBody>
      </p:sp>
    </p:spTree>
    <p:extLst>
      <p:ext uri="{BB962C8B-B14F-4D97-AF65-F5344CB8AC3E}">
        <p14:creationId xmlns:p14="http://schemas.microsoft.com/office/powerpoint/2010/main" val="19790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96"/>
    </mc:Choice>
    <mc:Fallback xmlns="">
      <p:transition spd="slow" advTm="4639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8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560" y="404813"/>
            <a:ext cx="7921253" cy="509587"/>
          </a:xfrm>
        </p:spPr>
        <p:txBody>
          <a:bodyPr/>
          <a:lstStyle/>
          <a:p>
            <a:pPr algn="ctr"/>
            <a:r>
              <a:rPr lang="it-IT" altLang="it-IT" dirty="0"/>
              <a:t>Audio samples and </a:t>
            </a:r>
            <a:r>
              <a:rPr lang="it-IT" altLang="it-IT" dirty="0" err="1"/>
              <a:t>Inference</a:t>
            </a:r>
            <a:r>
              <a:rPr lang="it-IT" altLang="it-IT" dirty="0"/>
              <a:t> </a:t>
            </a:r>
            <a:r>
              <a:rPr lang="it-IT" altLang="it-IT" dirty="0" err="1"/>
              <a:t>details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A81169-0205-DB8E-8D56-F5D85F8CC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769" y="5682433"/>
            <a:ext cx="6580461" cy="34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dirty="0" err="1"/>
              <a:t>Listen</a:t>
            </a:r>
            <a:r>
              <a:rPr lang="it-IT" altLang="it-IT" sz="1600" dirty="0"/>
              <a:t> to the audio clips </a:t>
            </a:r>
            <a:r>
              <a:rPr lang="it-IT" altLang="it-IT" sz="1600" dirty="0" err="1"/>
              <a:t>at</a:t>
            </a:r>
            <a:r>
              <a:rPr lang="it-IT" altLang="it-IT" sz="1600" dirty="0"/>
              <a:t>: </a:t>
            </a:r>
            <a:r>
              <a:rPr lang="it-IT" altLang="it-IT" sz="1600" dirty="0">
                <a:hlinkClick r:id="rId9"/>
              </a:rPr>
              <a:t>https://www.andrearodriguez.it/inpainting</a:t>
            </a:r>
            <a:endParaRPr lang="it-IT" altLang="it-IT" sz="16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F2581B-E35F-1E84-FC00-CA5C3EA41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1030820"/>
            <a:ext cx="698477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dirty="0" err="1"/>
              <a:t>Tests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were</a:t>
            </a:r>
            <a:r>
              <a:rPr lang="it-IT" altLang="it-IT" sz="1600" dirty="0"/>
              <a:t> </a:t>
            </a:r>
            <a:r>
              <a:rPr lang="it-IT" altLang="it-IT" sz="1600" dirty="0" err="1"/>
              <a:t>performed</a:t>
            </a:r>
            <a:r>
              <a:rPr lang="it-IT" altLang="it-IT" sz="1600" dirty="0"/>
              <a:t> </a:t>
            </a:r>
            <a:r>
              <a:rPr lang="it-IT" altLang="it-IT" sz="1600" dirty="0" err="1"/>
              <a:t>using</a:t>
            </a:r>
            <a:r>
              <a:rPr lang="it-IT" altLang="it-IT" sz="1600" dirty="0"/>
              <a:t> 24 audio clips from the </a:t>
            </a:r>
            <a:r>
              <a:rPr lang="it-IT" altLang="it-IT" sz="1600" b="1" dirty="0" err="1"/>
              <a:t>AudioCaps</a:t>
            </a:r>
            <a:r>
              <a:rPr lang="it-IT" altLang="it-IT" sz="1600" dirty="0"/>
              <a:t> dataset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00E669-0341-0AE4-9064-1158EAE07CD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539" b="-1"/>
          <a:stretch/>
        </p:blipFill>
        <p:spPr>
          <a:xfrm>
            <a:off x="5110926" y="3343037"/>
            <a:ext cx="2365906" cy="18861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7750A4-B9CB-398E-6A20-75B42349B16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204"/>
          <a:stretch/>
        </p:blipFill>
        <p:spPr>
          <a:xfrm>
            <a:off x="1667168" y="3337613"/>
            <a:ext cx="2365907" cy="1881976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ACA3FCD0-3319-865C-E28F-FC3B70991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059" y="5234991"/>
            <a:ext cx="1503784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1 second gap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E339E85-3792-BBF8-F131-D698E97D8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2811" y="5204963"/>
            <a:ext cx="165119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Tx/>
              <a:buNone/>
            </a:pPr>
            <a:r>
              <a:rPr lang="it-IT" altLang="it-IT" sz="1600" b="1" dirty="0"/>
              <a:t>2 seconds gap</a:t>
            </a:r>
          </a:p>
        </p:txBody>
      </p:sp>
      <p:pic>
        <p:nvPicPr>
          <p:cNvPr id="16" name="original.wav">
            <a:hlinkClick r:id="" action="ppaction://media"/>
            <a:extLst>
              <a:ext uri="{FF2B5EF4-FFF2-40B4-BE49-F238E27FC236}">
                <a16:creationId xmlns:a16="http://schemas.microsoft.com/office/drawing/2014/main" id="{167CD439-4233-C5B4-BB66-5928CB0C1B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34182" y="1477938"/>
            <a:ext cx="812800" cy="8128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BD2F93C-60EC-733C-FE11-9B0C5B694B39}"/>
              </a:ext>
            </a:extLst>
          </p:cNvPr>
          <p:cNvSpPr txBox="1"/>
          <p:nvPr/>
        </p:nvSpPr>
        <p:spPr>
          <a:xfrm>
            <a:off x="841397" y="2349022"/>
            <a:ext cx="2198370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Female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and male are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having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conversation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5A08361-B38F-5E37-3484-0CD9EA2BF13D}"/>
              </a:ext>
            </a:extLst>
          </p:cNvPr>
          <p:cNvSpPr txBox="1"/>
          <p:nvPr/>
        </p:nvSpPr>
        <p:spPr>
          <a:xfrm>
            <a:off x="3304254" y="2348880"/>
            <a:ext cx="2813940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“An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emergency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vehicles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’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siren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with a brief male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yell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pic>
        <p:nvPicPr>
          <p:cNvPr id="20" name="original.wav">
            <a:hlinkClick r:id="" action="ppaction://media"/>
            <a:extLst>
              <a:ext uri="{FF2B5EF4-FFF2-40B4-BE49-F238E27FC236}">
                <a16:creationId xmlns:a16="http://schemas.microsoft.com/office/drawing/2014/main" id="{4D6CD2F0-C0BF-5D61-34A1-DE0895C38C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18574" y="1477938"/>
            <a:ext cx="812800" cy="8128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C2AA6F-6EDC-3BA6-523E-F791AC348DB8}"/>
              </a:ext>
            </a:extLst>
          </p:cNvPr>
          <p:cNvSpPr txBox="1"/>
          <p:nvPr/>
        </p:nvSpPr>
        <p:spPr>
          <a:xfrm>
            <a:off x="6104235" y="2349021"/>
            <a:ext cx="2198370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“Duck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quacking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repeatedly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pic>
        <p:nvPicPr>
          <p:cNvPr id="22" name="original.wav">
            <a:hlinkClick r:id="" action="ppaction://media"/>
            <a:extLst>
              <a:ext uri="{FF2B5EF4-FFF2-40B4-BE49-F238E27FC236}">
                <a16:creationId xmlns:a16="http://schemas.microsoft.com/office/drawing/2014/main" id="{D8A812DD-7A88-61C8-0446-2D1159BC129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97018" y="14779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5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68"/>
    </mc:Choice>
    <mc:Fallback xmlns="">
      <p:transition spd="slow" advTm="61468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617" objId="16"/>
        <p14:pauseEvt time="19893" objId="16"/>
        <p14:playEvt time="22965" objId="20"/>
        <p14:pauseEvt time="25397" objId="20"/>
        <p14:playEvt time="27399" objId="22"/>
        <p14:pauseEvt time="30564" objId="22"/>
        <p14:stopEvt time="61468" objId="16"/>
        <p14:stopEvt time="61468" objId="20"/>
        <p14:stopEvt time="61468" objId="2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4">
            <a:extLst>
              <a:ext uri="{FF2B5EF4-FFF2-40B4-BE49-F238E27FC236}">
                <a16:creationId xmlns:a16="http://schemas.microsoft.com/office/drawing/2014/main" id="{8CC17DBE-76CD-EED2-13E8-44EDB416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altLang="it-IT"/>
              <a:t>21/07/23</a:t>
            </a:r>
          </a:p>
        </p:txBody>
      </p:sp>
      <p:sp>
        <p:nvSpPr>
          <p:cNvPr id="3" name="Segnaposto piè di pagina 5">
            <a:extLst>
              <a:ext uri="{FF2B5EF4-FFF2-40B4-BE49-F238E27FC236}">
                <a16:creationId xmlns:a16="http://schemas.microsoft.com/office/drawing/2014/main" id="{E62001E9-A98E-D5EE-A1E4-79D0FD12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Generative Diffusion Models for Audio Inpainting</a:t>
            </a:r>
          </a:p>
        </p:txBody>
      </p:sp>
      <p:sp>
        <p:nvSpPr>
          <p:cNvPr id="4" name="Segnaposto numero diapositiva 6">
            <a:extLst>
              <a:ext uri="{FF2B5EF4-FFF2-40B4-BE49-F238E27FC236}">
                <a16:creationId xmlns:a16="http://schemas.microsoft.com/office/drawing/2014/main" id="{D2B69E05-D497-DBD0-C973-7216495B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altLang="it-IT"/>
              <a:t>Pagina </a:t>
            </a:r>
            <a:fld id="{B5A4C3EE-BD9F-6148-8373-234C61D67376}" type="slidenum">
              <a:rPr lang="it-IT" altLang="it-IT"/>
              <a:pPr/>
              <a:t>9</a:t>
            </a:fld>
            <a:endParaRPr lang="it-IT" altLang="it-IT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18087427-AE7E-174D-2860-EEADE7934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9552" y="404813"/>
            <a:ext cx="7993261" cy="509587"/>
          </a:xfrm>
        </p:spPr>
        <p:txBody>
          <a:bodyPr/>
          <a:lstStyle/>
          <a:p>
            <a:pPr algn="ctr"/>
            <a:r>
              <a:rPr lang="it-IT" altLang="it-IT" dirty="0" err="1"/>
              <a:t>Results</a:t>
            </a:r>
            <a:endParaRPr lang="it-IT" altLang="it-IT" dirty="0"/>
          </a:p>
        </p:txBody>
      </p:sp>
      <p:sp>
        <p:nvSpPr>
          <p:cNvPr id="7176" name="Rectangle 8">
            <a:extLst>
              <a:ext uri="{FF2B5EF4-FFF2-40B4-BE49-F238E27FC236}">
                <a16:creationId xmlns:a16="http://schemas.microsoft.com/office/drawing/2014/main" id="{5BAD8429-B41B-553E-B4CE-BD0F3FFC3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205" y="630238"/>
            <a:ext cx="184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it-IT" altLang="it-IT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0E450C2-AB0B-E0E8-5764-F8DB084BEC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2475" y="3282548"/>
            <a:ext cx="2589765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Inpainted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using</a:t>
            </a:r>
            <a:r>
              <a:rPr lang="it-IT" altLang="it-IT" sz="1600" b="1" dirty="0"/>
              <a:t> </a:t>
            </a:r>
            <a:r>
              <a:rPr lang="it-IT" altLang="it-IT" sz="1600" b="1" dirty="0" err="1"/>
              <a:t>RePaint</a:t>
            </a:r>
            <a:endParaRPr lang="it-IT" altLang="it-IT" sz="1600" b="1" dirty="0"/>
          </a:p>
        </p:txBody>
      </p:sp>
      <p:pic>
        <p:nvPicPr>
          <p:cNvPr id="60422" name="Picture 6" descr="Cut 2s mel-spectrogram">
            <a:extLst>
              <a:ext uri="{FF2B5EF4-FFF2-40B4-BE49-F238E27FC236}">
                <a16:creationId xmlns:a16="http://schemas.microsoft.com/office/drawing/2014/main" id="{74B909C1-6B67-BACF-00BE-58D0CC25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46889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4" name="Picture 8" descr="DDNM+ mel-spectrogram">
            <a:extLst>
              <a:ext uri="{FF2B5EF4-FFF2-40B4-BE49-F238E27FC236}">
                <a16:creationId xmlns:a16="http://schemas.microsoft.com/office/drawing/2014/main" id="{08BA5EDD-B4ED-35A7-0A03-BA06876F2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051744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0" name="Picture 2" descr="Original mel-spectrogram">
            <a:extLst>
              <a:ext uri="{FF2B5EF4-FFF2-40B4-BE49-F238E27FC236}">
                <a16:creationId xmlns:a16="http://schemas.microsoft.com/office/drawing/2014/main" id="{FD86B7AE-E239-7057-E843-3674BBCA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053956"/>
            <a:ext cx="2301906" cy="179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D04E628-8D97-6FCA-395A-BD2C843AE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9151" y="3251875"/>
            <a:ext cx="1078528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Original</a:t>
            </a:r>
            <a:endParaRPr lang="it-IT" altLang="it-IT" sz="1600" b="1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655CB2F-D8D4-E627-2F5B-692CC7DF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2704" y="3276172"/>
            <a:ext cx="1195323" cy="3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822433"/>
              </a:buClr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5621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981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Tx/>
              <a:buNone/>
            </a:pPr>
            <a:r>
              <a:rPr lang="it-IT" altLang="it-IT" sz="1600" b="1" dirty="0" err="1"/>
              <a:t>Masked</a:t>
            </a:r>
            <a:endParaRPr lang="it-IT" altLang="it-IT" sz="1600" b="1" dirty="0"/>
          </a:p>
        </p:txBody>
      </p:sp>
      <p:pic>
        <p:nvPicPr>
          <p:cNvPr id="68612" name="Picture 4" descr="Cut 1s mel-spectrogram">
            <a:extLst>
              <a:ext uri="{FF2B5EF4-FFF2-40B4-BE49-F238E27FC236}">
                <a16:creationId xmlns:a16="http://schemas.microsoft.com/office/drawing/2014/main" id="{8A28589B-AE25-7EF7-E990-A6B02ADB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19" y="4203594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RePaint mel-spectrogram">
            <a:extLst>
              <a:ext uri="{FF2B5EF4-FFF2-40B4-BE49-F238E27FC236}">
                <a16:creationId xmlns:a16="http://schemas.microsoft.com/office/drawing/2014/main" id="{A686007C-8A0A-D24E-E167-AC911654D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203594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6" name="Picture 8" descr="Original mel-spectrogram">
            <a:extLst>
              <a:ext uri="{FF2B5EF4-FFF2-40B4-BE49-F238E27FC236}">
                <a16:creationId xmlns:a16="http://schemas.microsoft.com/office/drawing/2014/main" id="{01588A97-D66B-6F98-DE5F-A6C27B61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637" y="4203594"/>
            <a:ext cx="2297112" cy="180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repaint_1.wav">
            <a:hlinkClick r:id="" action="ppaction://media"/>
            <a:extLst>
              <a:ext uri="{FF2B5EF4-FFF2-40B4-BE49-F238E27FC236}">
                <a16:creationId xmlns:a16="http://schemas.microsoft.com/office/drawing/2014/main" id="{3E69E4E2-37DC-8B4B-A46E-343391A0F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45600" y="3673687"/>
            <a:ext cx="406400" cy="406400"/>
          </a:xfrm>
          <a:prstGeom prst="rect">
            <a:avLst/>
          </a:prstGeom>
        </p:spPr>
      </p:pic>
      <p:pic>
        <p:nvPicPr>
          <p:cNvPr id="14" name="original.wav">
            <a:hlinkClick r:id="" action="ppaction://media"/>
            <a:extLst>
              <a:ext uri="{FF2B5EF4-FFF2-40B4-BE49-F238E27FC236}">
                <a16:creationId xmlns:a16="http://schemas.microsoft.com/office/drawing/2014/main" id="{B487CC38-EEC0-5A6F-5802-8CD24C95D5E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45215" y="2870447"/>
            <a:ext cx="406400" cy="406400"/>
          </a:xfrm>
          <a:prstGeom prst="rect">
            <a:avLst/>
          </a:prstGeom>
        </p:spPr>
      </p:pic>
      <p:pic>
        <p:nvPicPr>
          <p:cNvPr id="16" name="original.wav">
            <a:hlinkClick r:id="" action="ppaction://media"/>
            <a:extLst>
              <a:ext uri="{FF2B5EF4-FFF2-40B4-BE49-F238E27FC236}">
                <a16:creationId xmlns:a16="http://schemas.microsoft.com/office/drawing/2014/main" id="{C505E144-90E2-32B7-2B1B-E14F5ABE3FC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45215" y="3654293"/>
            <a:ext cx="406400" cy="406400"/>
          </a:xfrm>
          <a:prstGeom prst="rect">
            <a:avLst/>
          </a:prstGeom>
        </p:spPr>
      </p:pic>
      <p:pic>
        <p:nvPicPr>
          <p:cNvPr id="5" name="cut_2.wav">
            <a:hlinkClick r:id="" action="ppaction://media"/>
            <a:extLst>
              <a:ext uri="{FF2B5EF4-FFF2-40B4-BE49-F238E27FC236}">
                <a16:creationId xmlns:a16="http://schemas.microsoft.com/office/drawing/2014/main" id="{AE535EF3-63A6-E419-0002-87E3F28CA1F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74400" y="2895571"/>
            <a:ext cx="406400" cy="406400"/>
          </a:xfrm>
          <a:prstGeom prst="rect">
            <a:avLst/>
          </a:prstGeom>
        </p:spPr>
      </p:pic>
      <p:pic>
        <p:nvPicPr>
          <p:cNvPr id="6" name="repaint_2.wav">
            <a:hlinkClick r:id="" action="ppaction://media"/>
            <a:extLst>
              <a:ext uri="{FF2B5EF4-FFF2-40B4-BE49-F238E27FC236}">
                <a16:creationId xmlns:a16="http://schemas.microsoft.com/office/drawing/2014/main" id="{004F98CD-4AA0-E598-4C18-099426FF13A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45600" y="2870447"/>
            <a:ext cx="406400" cy="406400"/>
          </a:xfrm>
          <a:prstGeom prst="rect">
            <a:avLst/>
          </a:prstGeom>
        </p:spPr>
      </p:pic>
      <p:pic>
        <p:nvPicPr>
          <p:cNvPr id="7" name="cut_1.wav">
            <a:hlinkClick r:id="" action="ppaction://media"/>
            <a:extLst>
              <a:ext uri="{FF2B5EF4-FFF2-40B4-BE49-F238E27FC236}">
                <a16:creationId xmlns:a16="http://schemas.microsoft.com/office/drawing/2014/main" id="{E14DD47D-0C44-71AB-11FB-709CC5FB5DF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74400" y="3671944"/>
            <a:ext cx="406400" cy="4064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F431BB8-2373-53F3-BEA6-C866A901624E}"/>
              </a:ext>
            </a:extLst>
          </p:cNvPr>
          <p:cNvSpPr txBox="1"/>
          <p:nvPr/>
        </p:nvSpPr>
        <p:spPr>
          <a:xfrm>
            <a:off x="35496" y="1484784"/>
            <a:ext cx="1622306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“Duck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quacking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repeatedly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2E8F99C-3A83-6DFB-696E-3E3654905369}"/>
              </a:ext>
            </a:extLst>
          </p:cNvPr>
          <p:cNvSpPr txBox="1"/>
          <p:nvPr/>
        </p:nvSpPr>
        <p:spPr>
          <a:xfrm>
            <a:off x="35496" y="4653136"/>
            <a:ext cx="1629152" cy="7000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it-IT" sz="1600" i="1" dirty="0">
                <a:solidFill>
                  <a:srgbClr val="000000"/>
                </a:solidFill>
                <a:latin typeface="+mn-lt"/>
              </a:rPr>
              <a:t>“A telephone </a:t>
            </a:r>
            <a:r>
              <a:rPr lang="it-IT" sz="1600" i="1" dirty="0" err="1">
                <a:solidFill>
                  <a:srgbClr val="000000"/>
                </a:solidFill>
                <a:latin typeface="+mn-lt"/>
              </a:rPr>
              <a:t>ringing</a:t>
            </a:r>
            <a:r>
              <a:rPr lang="it-IT" sz="1600" i="1" dirty="0">
                <a:solidFill>
                  <a:srgbClr val="000000"/>
                </a:solidFill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84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5"/>
    </mc:Choice>
    <mc:Fallback xmlns="">
      <p:transition spd="slow" advTm="63005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6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7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700" objId="5"/>
        <p14:pauseEvt time="22596" objId="5"/>
        <p14:playEvt time="25649" objId="6"/>
        <p14:pauseEvt time="31364" objId="6"/>
        <p14:playEvt time="35332" objId="7"/>
        <p14:pauseEvt time="39715" objId="7"/>
        <p14:playEvt time="41036" objId="11"/>
        <p14:pauseEvt time="47615" objId="11"/>
        <p14:stopEvt time="63005" objId="11"/>
        <p14:stopEvt time="63005" objId="5"/>
        <p14:stopEvt time="63005" objId="6"/>
        <p14:stopEvt time="63005" objId="7"/>
      </p14:showEvtLst>
    </p:ext>
  </p:extLst>
</p:sld>
</file>

<file path=ppt/theme/theme1.xml><?xml version="1.0" encoding="utf-8"?>
<a:theme xmlns:a="http://schemas.openxmlformats.org/drawingml/2006/main" name="la sapienza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la sapienza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altLang="it-IT" sz="9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la sapienza 1">
        <a:dk1>
          <a:srgbClr val="000000"/>
        </a:dk1>
        <a:lt1>
          <a:srgbClr val="FFFFFF"/>
        </a:lt1>
        <a:dk2>
          <a:srgbClr val="FFFFFF"/>
        </a:dk2>
        <a:lt2>
          <a:srgbClr val="2D2015"/>
        </a:lt2>
        <a:accent1>
          <a:srgbClr val="7C7C7C"/>
        </a:accent1>
        <a:accent2>
          <a:srgbClr val="FFFF7E"/>
        </a:accent2>
        <a:accent3>
          <a:srgbClr val="FFFFFF"/>
        </a:accent3>
        <a:accent4>
          <a:srgbClr val="000000"/>
        </a:accent4>
        <a:accent5>
          <a:srgbClr val="BFBFBF"/>
        </a:accent5>
        <a:accent6>
          <a:srgbClr val="E7E772"/>
        </a:accent6>
        <a:hlink>
          <a:srgbClr val="066778"/>
        </a:hlink>
        <a:folHlink>
          <a:srgbClr val="8300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3912</TotalTime>
  <Words>2492</Words>
  <Application>Microsoft Macintosh PowerPoint</Application>
  <PresentationFormat>Presentazione su schermo (4:3)</PresentationFormat>
  <Paragraphs>207</Paragraphs>
  <Slides>19</Slides>
  <Notes>18</Notes>
  <HiddenSlides>0</HiddenSlides>
  <MMClips>12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1" baseType="lpstr">
      <vt:lpstr>Arial</vt:lpstr>
      <vt:lpstr>la sapienza</vt:lpstr>
      <vt:lpstr>Generative Diffusion Models for Audio Inpainting</vt:lpstr>
      <vt:lpstr>Generative Diffusion Models for Audio Inpainting</vt:lpstr>
      <vt:lpstr>Audio generation and Audio inpainting</vt:lpstr>
      <vt:lpstr>Diffusion models</vt:lpstr>
      <vt:lpstr>Spectrograms</vt:lpstr>
      <vt:lpstr>State-of-the-Art: AudioLDM</vt:lpstr>
      <vt:lpstr>Tango + RePaint</vt:lpstr>
      <vt:lpstr>Audio samples and Inference details</vt:lpstr>
      <vt:lpstr>Results</vt:lpstr>
      <vt:lpstr>Average metrics (Tango + RePaint)</vt:lpstr>
      <vt:lpstr>Denoising in communication scenarios: DDNM</vt:lpstr>
      <vt:lpstr>Results</vt:lpstr>
      <vt:lpstr>Conclusions</vt:lpstr>
      <vt:lpstr>References</vt:lpstr>
      <vt:lpstr>Backup slides</vt:lpstr>
      <vt:lpstr>DDNM and DDNM+</vt:lpstr>
      <vt:lpstr>RePaint and RePaint+</vt:lpstr>
      <vt:lpstr>Inference times</vt:lpstr>
      <vt:lpstr>Metrics</vt:lpstr>
    </vt:vector>
  </TitlesOfParts>
  <Manager/>
  <Company>- 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cp:keywords/>
  <dc:description/>
  <cp:lastModifiedBy>Andrea Rodriguez</cp:lastModifiedBy>
  <cp:revision>97</cp:revision>
  <dcterms:created xsi:type="dcterms:W3CDTF">2006-11-20T16:13:10Z</dcterms:created>
  <dcterms:modified xsi:type="dcterms:W3CDTF">2023-07-19T14:05:35Z</dcterms:modified>
  <cp:category/>
</cp:coreProperties>
</file>